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3" r:id="rId8"/>
  </p:sldIdLst>
  <p:sldSz cx="18288000" cy="10287000"/>
  <p:notesSz cx="6858000" cy="9144000"/>
  <p:embeddedFontLst>
    <p:embeddedFont>
      <p:font typeface="Merriweather" panose="00000500000000000000" pitchFamily="2" charset="0"/>
      <p:regular r:id="rId10"/>
    </p:embeddedFont>
    <p:embeddedFont>
      <p:font typeface="Merriweather Bold" panose="00000800000000000000" charset="0"/>
      <p:regular r:id="rId1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1" d="100"/>
          <a:sy n="41" d="100"/>
        </p:scale>
        <p:origin x="834"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12.06.2025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‹N°›</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6/12/2025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6/12/2025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gamma.app/?utm_source=made-with-gamma"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hyperlink" Target="https://gamma.app/?utm_source=made-with-gamma"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90196"/>
              </a:srgbClr>
            </a:solidFill>
          </p:spPr>
        </p:sp>
      </p:grpSp>
      <p:sp>
        <p:nvSpPr>
          <p:cNvPr id="5" name="Freeform 5" descr="preencoded.png">
            <a:hlinkClick r:id="rId4"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5"/>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6"/>
            <a:stretch>
              <a:fillRect/>
            </a:stretch>
          </a:blipFill>
        </p:spPr>
      </p:sp>
      <p:sp>
        <p:nvSpPr>
          <p:cNvPr id="7" name="TextBox 7"/>
          <p:cNvSpPr txBox="1"/>
          <p:nvPr/>
        </p:nvSpPr>
        <p:spPr>
          <a:xfrm>
            <a:off x="1025724" y="1236017"/>
            <a:ext cx="9378554" cy="3691532"/>
          </a:xfrm>
          <a:prstGeom prst="rect">
            <a:avLst/>
          </a:prstGeom>
        </p:spPr>
        <p:txBody>
          <a:bodyPr lIns="0" tIns="0" rIns="0" bIns="0" rtlCol="0" anchor="t">
            <a:spAutoFit/>
          </a:bodyPr>
          <a:lstStyle/>
          <a:p>
            <a:pPr algn="l">
              <a:lnSpc>
                <a:spcPts val="7187"/>
              </a:lnSpc>
            </a:pPr>
            <a:r>
              <a:rPr lang="en-US" sz="5749">
                <a:solidFill>
                  <a:srgbClr val="F5F0F0"/>
                </a:solidFill>
                <a:latin typeface="Merriweather"/>
                <a:ea typeface="Merriweather"/>
                <a:cs typeface="Merriweather"/>
                <a:sym typeface="Merriweather"/>
              </a:rPr>
              <a:t>Soutenance – Projet PFF 2025 : Configuration des Fonctionnalités Avancées de Sécurité Réseau</a:t>
            </a:r>
          </a:p>
        </p:txBody>
      </p:sp>
      <p:sp>
        <p:nvSpPr>
          <p:cNvPr id="8" name="TextBox 8"/>
          <p:cNvSpPr txBox="1"/>
          <p:nvPr/>
        </p:nvSpPr>
        <p:spPr>
          <a:xfrm>
            <a:off x="1025724" y="5281315"/>
            <a:ext cx="9378554" cy="2898576"/>
          </a:xfrm>
          <a:prstGeom prst="rect">
            <a:avLst/>
          </a:prstGeom>
        </p:spPr>
        <p:txBody>
          <a:bodyPr lIns="0" tIns="0" rIns="0" bIns="0" rtlCol="0" anchor="t">
            <a:spAutoFit/>
          </a:bodyPr>
          <a:lstStyle/>
          <a:p>
            <a:pPr algn="l">
              <a:lnSpc>
                <a:spcPts val="3687"/>
              </a:lnSpc>
            </a:pPr>
            <a:r>
              <a:rPr lang="en-US" sz="2249">
                <a:solidFill>
                  <a:srgbClr val="E2E6E9"/>
                </a:solidFill>
                <a:latin typeface="Merriweather"/>
                <a:ea typeface="Merriweather"/>
                <a:cs typeface="Merriweather"/>
                <a:sym typeface="Merriweather"/>
              </a:rPr>
              <a:t>Bonjour à tous, je vous présente aujourd’hui notre projet de fin de formation, axé sur la configuration complète d’une infrastructure réseau multi-sites intégrant des services avancés de sécurité. Ce projet démontre notre capacité à concevoir et implémenter des solutions robustes pour des environnements d'entreprise exigeants.</a:t>
            </a:r>
          </a:p>
        </p:txBody>
      </p:sp>
      <p:sp>
        <p:nvSpPr>
          <p:cNvPr id="12" name="TextBox 12"/>
          <p:cNvSpPr txBox="1"/>
          <p:nvPr/>
        </p:nvSpPr>
        <p:spPr>
          <a:xfrm>
            <a:off x="1640979" y="8461921"/>
            <a:ext cx="5826621" cy="993734"/>
          </a:xfrm>
          <a:prstGeom prst="rect">
            <a:avLst/>
          </a:prstGeom>
        </p:spPr>
        <p:txBody>
          <a:bodyPr wrap="square" lIns="0" tIns="0" rIns="0" bIns="0" rtlCol="0" anchor="t">
            <a:spAutoFit/>
          </a:bodyPr>
          <a:lstStyle/>
          <a:p>
            <a:pPr algn="l">
              <a:lnSpc>
                <a:spcPts val="3999"/>
              </a:lnSpc>
            </a:pPr>
            <a:r>
              <a:rPr lang="en-US" sz="2874" b="1" dirty="0" err="1">
                <a:solidFill>
                  <a:srgbClr val="E2E6E9"/>
                </a:solidFill>
                <a:latin typeface="Merriweather Bold"/>
                <a:ea typeface="Merriweather Bold"/>
                <a:cs typeface="Merriweather Bold"/>
                <a:sym typeface="Merriweather Bold"/>
              </a:rPr>
              <a:t>Abdoussi</a:t>
            </a:r>
            <a:r>
              <a:rPr lang="en-US" sz="2874" b="1" dirty="0">
                <a:solidFill>
                  <a:srgbClr val="E2E6E9"/>
                </a:solidFill>
                <a:latin typeface="Merriweather Bold"/>
                <a:ea typeface="Merriweather Bold"/>
                <a:cs typeface="Merriweather Bold"/>
                <a:sym typeface="Merriweather Bold"/>
              </a:rPr>
              <a:t> Mohammed-</a:t>
            </a:r>
            <a:r>
              <a:rPr lang="en-US" sz="2874" b="1" dirty="0" err="1">
                <a:solidFill>
                  <a:srgbClr val="E2E6E9"/>
                </a:solidFill>
                <a:latin typeface="Merriweather Bold"/>
                <a:ea typeface="Merriweather Bold"/>
                <a:cs typeface="Merriweather Bold"/>
                <a:sym typeface="Merriweather Bold"/>
              </a:rPr>
              <a:t>AlBarae</a:t>
            </a:r>
            <a:endParaRPr lang="en-US" sz="2874" b="1" dirty="0">
              <a:solidFill>
                <a:srgbClr val="E2E6E9"/>
              </a:solidFill>
              <a:latin typeface="Merriweather Bold"/>
              <a:ea typeface="Merriweather Bold"/>
              <a:cs typeface="Merriweather Bold"/>
              <a:sym typeface="Merriweather Bold"/>
            </a:endParaRPr>
          </a:p>
          <a:p>
            <a:pPr algn="l">
              <a:lnSpc>
                <a:spcPts val="3999"/>
              </a:lnSpc>
            </a:pPr>
            <a:r>
              <a:rPr lang="en-US" sz="2874" b="1" dirty="0" err="1">
                <a:solidFill>
                  <a:srgbClr val="E2E6E9"/>
                </a:solidFill>
                <a:latin typeface="Merriweather Bold"/>
                <a:ea typeface="Merriweather Bold"/>
                <a:cs typeface="Merriweather Bold"/>
                <a:sym typeface="Merriweather Bold"/>
              </a:rPr>
              <a:t>Younnes</a:t>
            </a:r>
            <a:r>
              <a:rPr lang="en-US" sz="2874" b="1" dirty="0">
                <a:solidFill>
                  <a:srgbClr val="E2E6E9"/>
                </a:solidFill>
                <a:latin typeface="Merriweather Bold"/>
                <a:ea typeface="Merriweather Bold"/>
                <a:cs typeface="Merriweather Bold"/>
                <a:sym typeface="Merriweather Bold"/>
              </a:rPr>
              <a:t> Daoudi</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90196"/>
              </a:srgbClr>
            </a:solidFill>
          </p:spPr>
        </p:sp>
      </p:grpSp>
      <p:sp>
        <p:nvSpPr>
          <p:cNvPr id="5" name="TextBox 5"/>
          <p:cNvSpPr txBox="1"/>
          <p:nvPr/>
        </p:nvSpPr>
        <p:spPr>
          <a:xfrm>
            <a:off x="1079748" y="1276647"/>
            <a:ext cx="14653320" cy="992684"/>
          </a:xfrm>
          <a:prstGeom prst="rect">
            <a:avLst/>
          </a:prstGeom>
        </p:spPr>
        <p:txBody>
          <a:bodyPr lIns="0" tIns="0" rIns="0" bIns="0" rtlCol="0" anchor="t">
            <a:spAutoFit/>
          </a:bodyPr>
          <a:lstStyle/>
          <a:p>
            <a:pPr algn="l">
              <a:lnSpc>
                <a:spcPts val="7562"/>
              </a:lnSpc>
            </a:pPr>
            <a:r>
              <a:rPr lang="en-US" sz="6062">
                <a:solidFill>
                  <a:srgbClr val="F5F0F0"/>
                </a:solidFill>
                <a:latin typeface="Merriweather"/>
                <a:ea typeface="Merriweather"/>
                <a:cs typeface="Merriweather"/>
                <a:sym typeface="Merriweather"/>
              </a:rPr>
              <a:t>Architecture Réseau et Plan d'Adressage</a:t>
            </a:r>
          </a:p>
        </p:txBody>
      </p:sp>
      <p:sp>
        <p:nvSpPr>
          <p:cNvPr id="6" name="TextBox 6"/>
          <p:cNvSpPr txBox="1"/>
          <p:nvPr/>
        </p:nvSpPr>
        <p:spPr>
          <a:xfrm>
            <a:off x="1079748" y="3208496"/>
            <a:ext cx="4620666" cy="436081"/>
          </a:xfrm>
          <a:prstGeom prst="rect">
            <a:avLst/>
          </a:prstGeom>
        </p:spPr>
        <p:txBody>
          <a:bodyPr wrap="square" lIns="0" tIns="0" rIns="0" bIns="0" rtlCol="0" anchor="t">
            <a:spAutoFit/>
          </a:bodyPr>
          <a:lstStyle/>
          <a:p>
            <a:pPr algn="l">
              <a:lnSpc>
                <a:spcPts val="3749"/>
              </a:lnSpc>
            </a:pPr>
            <a:r>
              <a:rPr lang="en-US" sz="2400" dirty="0">
                <a:solidFill>
                  <a:srgbClr val="F5F0F0"/>
                </a:solidFill>
                <a:latin typeface="Merriweather"/>
                <a:ea typeface="Merriweather"/>
                <a:cs typeface="Merriweather"/>
                <a:sym typeface="Merriweather"/>
              </a:rPr>
              <a:t>Structure Multi-sites</a:t>
            </a:r>
          </a:p>
        </p:txBody>
      </p:sp>
      <p:sp>
        <p:nvSpPr>
          <p:cNvPr id="7" name="TextBox 7"/>
          <p:cNvSpPr txBox="1"/>
          <p:nvPr/>
        </p:nvSpPr>
        <p:spPr>
          <a:xfrm>
            <a:off x="1079748" y="3735735"/>
            <a:ext cx="7687866" cy="2562820"/>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Notre projet s’inscrit dans une architecture composée de trois sites distincts : EntrepriseA, EntrepriseB et l’Agence1. Cette segmentation permet une gestion granulaire des ressources et une isolation des services.</a:t>
            </a:r>
          </a:p>
        </p:txBody>
      </p:sp>
      <p:sp>
        <p:nvSpPr>
          <p:cNvPr id="8" name="TextBox 8"/>
          <p:cNvSpPr txBox="1"/>
          <p:nvPr/>
        </p:nvSpPr>
        <p:spPr>
          <a:xfrm>
            <a:off x="1079748" y="6480870"/>
            <a:ext cx="7687866" cy="2069306"/>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Chaque site est conçu pour opérer de manière semi-autonome tout en bénéficiant d'une interconnexion sécurisée et performante, essentielle pour les opérations distribuées.</a:t>
            </a:r>
          </a:p>
        </p:txBody>
      </p:sp>
      <p:sp>
        <p:nvSpPr>
          <p:cNvPr id="9" name="TextBox 9"/>
          <p:cNvSpPr txBox="1"/>
          <p:nvPr/>
        </p:nvSpPr>
        <p:spPr>
          <a:xfrm>
            <a:off x="9529911" y="3031034"/>
            <a:ext cx="4928592" cy="449482"/>
          </a:xfrm>
          <a:prstGeom prst="rect">
            <a:avLst/>
          </a:prstGeom>
        </p:spPr>
        <p:txBody>
          <a:bodyPr lIns="0" tIns="0" rIns="0" bIns="0" rtlCol="0" anchor="t">
            <a:spAutoFit/>
          </a:bodyPr>
          <a:lstStyle/>
          <a:p>
            <a:pPr algn="l">
              <a:lnSpc>
                <a:spcPts val="3749"/>
              </a:lnSpc>
            </a:pPr>
            <a:r>
              <a:rPr lang="en-US" sz="2800" dirty="0">
                <a:solidFill>
                  <a:srgbClr val="F5F0F0"/>
                </a:solidFill>
                <a:latin typeface="Merriweather"/>
                <a:ea typeface="Merriweather"/>
                <a:cs typeface="Merriweather"/>
                <a:sym typeface="Merriweather"/>
              </a:rPr>
              <a:t>Plan </a:t>
            </a:r>
            <a:r>
              <a:rPr lang="en-US" sz="2800" dirty="0" err="1">
                <a:solidFill>
                  <a:srgbClr val="F5F0F0"/>
                </a:solidFill>
                <a:latin typeface="Merriweather"/>
                <a:ea typeface="Merriweather"/>
                <a:cs typeface="Merriweather"/>
                <a:sym typeface="Merriweather"/>
              </a:rPr>
              <a:t>d'Adressage</a:t>
            </a:r>
            <a:r>
              <a:rPr lang="en-US" sz="2800" dirty="0">
                <a:solidFill>
                  <a:srgbClr val="F5F0F0"/>
                </a:solidFill>
                <a:latin typeface="Merriweather"/>
                <a:ea typeface="Merriweather"/>
                <a:cs typeface="Merriweather"/>
                <a:sym typeface="Merriweather"/>
              </a:rPr>
              <a:t> </a:t>
            </a:r>
            <a:r>
              <a:rPr lang="en-US" sz="2800" dirty="0" err="1">
                <a:solidFill>
                  <a:srgbClr val="F5F0F0"/>
                </a:solidFill>
                <a:latin typeface="Merriweather"/>
                <a:ea typeface="Merriweather"/>
                <a:cs typeface="Merriweather"/>
                <a:sym typeface="Merriweather"/>
              </a:rPr>
              <a:t>Structuré</a:t>
            </a:r>
            <a:endParaRPr lang="en-US" sz="2800" dirty="0">
              <a:solidFill>
                <a:srgbClr val="F5F0F0"/>
              </a:solidFill>
              <a:latin typeface="Merriweather"/>
              <a:ea typeface="Merriweather"/>
              <a:cs typeface="Merriweather"/>
              <a:sym typeface="Merriweather"/>
            </a:endParaRPr>
          </a:p>
        </p:txBody>
      </p:sp>
      <p:sp>
        <p:nvSpPr>
          <p:cNvPr id="10" name="TextBox 10"/>
          <p:cNvSpPr txBox="1"/>
          <p:nvPr/>
        </p:nvSpPr>
        <p:spPr>
          <a:xfrm>
            <a:off x="9529911" y="3735735"/>
            <a:ext cx="7687866" cy="2562820"/>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Nous avons utilisé un plan d’adressage structuré avec des VLANs dédiés à différents services. Cette approche assure une organisation logique du réseau, une meilleure gestion du trafic et une sécurité accrue.</a:t>
            </a:r>
          </a:p>
        </p:txBody>
      </p:sp>
      <p:sp>
        <p:nvSpPr>
          <p:cNvPr id="11" name="TextBox 11"/>
          <p:cNvSpPr txBox="1"/>
          <p:nvPr/>
        </p:nvSpPr>
        <p:spPr>
          <a:xfrm>
            <a:off x="9529911" y="6480870"/>
            <a:ext cx="7687866" cy="588764"/>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2E6E9"/>
                </a:solidFill>
                <a:latin typeface="Merriweather"/>
                <a:ea typeface="Merriweather"/>
                <a:cs typeface="Merriweather"/>
                <a:sym typeface="Merriweather"/>
              </a:rPr>
              <a:t>VLANs de production</a:t>
            </a:r>
          </a:p>
        </p:txBody>
      </p:sp>
      <p:sp>
        <p:nvSpPr>
          <p:cNvPr id="12" name="TextBox 12"/>
          <p:cNvSpPr txBox="1"/>
          <p:nvPr/>
        </p:nvSpPr>
        <p:spPr>
          <a:xfrm>
            <a:off x="9529911" y="7082284"/>
            <a:ext cx="7687866" cy="588764"/>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2E6E9"/>
                </a:solidFill>
                <a:latin typeface="Merriweather"/>
                <a:ea typeface="Merriweather"/>
                <a:cs typeface="Merriweather"/>
                <a:sym typeface="Merriweather"/>
              </a:rPr>
              <a:t>VLANs de téléphonie (VoIP)</a:t>
            </a:r>
          </a:p>
        </p:txBody>
      </p:sp>
      <p:sp>
        <p:nvSpPr>
          <p:cNvPr id="13" name="TextBox 13"/>
          <p:cNvSpPr txBox="1"/>
          <p:nvPr/>
        </p:nvSpPr>
        <p:spPr>
          <a:xfrm>
            <a:off x="9529911" y="7683699"/>
            <a:ext cx="7687866" cy="588764"/>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2E6E9"/>
                </a:solidFill>
                <a:latin typeface="Merriweather"/>
                <a:ea typeface="Merriweather"/>
                <a:cs typeface="Merriweather"/>
                <a:sym typeface="Merriweather"/>
              </a:rPr>
              <a:t>VLANs pour la DMZ (Zone Démilitarisée)</a:t>
            </a:r>
          </a:p>
        </p:txBody>
      </p:sp>
      <p:sp>
        <p:nvSpPr>
          <p:cNvPr id="14" name="TextBox 14"/>
          <p:cNvSpPr txBox="1"/>
          <p:nvPr/>
        </p:nvSpPr>
        <p:spPr>
          <a:xfrm>
            <a:off x="9529911" y="8285112"/>
            <a:ext cx="7687866" cy="588764"/>
          </a:xfrm>
          <a:prstGeom prst="rect">
            <a:avLst/>
          </a:prstGeom>
        </p:spPr>
        <p:txBody>
          <a:bodyPr lIns="0" tIns="0" rIns="0" bIns="0" rtlCol="0" anchor="t">
            <a:spAutoFit/>
          </a:bodyPr>
          <a:lstStyle/>
          <a:p>
            <a:pPr marL="358180" lvl="1" indent="-179090" algn="l">
              <a:lnSpc>
                <a:spcPts val="3875"/>
              </a:lnSpc>
              <a:buFont typeface="Arial"/>
              <a:buChar char="•"/>
            </a:pPr>
            <a:r>
              <a:rPr lang="en-US" sz="2375">
                <a:solidFill>
                  <a:srgbClr val="E2E6E9"/>
                </a:solidFill>
                <a:latin typeface="Merriweather"/>
                <a:ea typeface="Merriweather"/>
                <a:cs typeface="Merriweather"/>
                <a:sym typeface="Merriweather"/>
              </a:rPr>
              <a:t>VLANs pour les utilisateurs internes et invités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882"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90196"/>
              </a:srgbClr>
            </a:solidFill>
          </p:spPr>
        </p:sp>
      </p:grpSp>
      <p:sp>
        <p:nvSpPr>
          <p:cNvPr id="5" name="TextBox 5"/>
          <p:cNvSpPr txBox="1"/>
          <p:nvPr/>
        </p:nvSpPr>
        <p:spPr>
          <a:xfrm>
            <a:off x="961281" y="1032719"/>
            <a:ext cx="16365439" cy="1754684"/>
          </a:xfrm>
          <a:prstGeom prst="rect">
            <a:avLst/>
          </a:prstGeom>
        </p:spPr>
        <p:txBody>
          <a:bodyPr lIns="0" tIns="0" rIns="0" bIns="0" rtlCol="0" anchor="t">
            <a:spAutoFit/>
          </a:bodyPr>
          <a:lstStyle/>
          <a:p>
            <a:pPr algn="l">
              <a:lnSpc>
                <a:spcPts val="6749"/>
              </a:lnSpc>
            </a:pPr>
            <a:r>
              <a:rPr lang="en-US" sz="5374">
                <a:solidFill>
                  <a:srgbClr val="F5F0F0"/>
                </a:solidFill>
                <a:latin typeface="Merriweather"/>
                <a:ea typeface="Merriweather"/>
                <a:cs typeface="Merriweather"/>
                <a:sym typeface="Merriweather"/>
              </a:rPr>
              <a:t>Configuration de la Couche 2 : Optimisation et Sécurité</a:t>
            </a:r>
          </a:p>
        </p:txBody>
      </p:sp>
      <p:grpSp>
        <p:nvGrpSpPr>
          <p:cNvPr id="6" name="Group 6"/>
          <p:cNvGrpSpPr/>
          <p:nvPr/>
        </p:nvGrpSpPr>
        <p:grpSpPr>
          <a:xfrm>
            <a:off x="956519" y="3331815"/>
            <a:ext cx="627460" cy="627460"/>
            <a:chOff x="0" y="0"/>
            <a:chExt cx="836613" cy="836613"/>
          </a:xfrm>
        </p:grpSpPr>
        <p:sp>
          <p:nvSpPr>
            <p:cNvPr id="7" name="Freeform 7"/>
            <p:cNvSpPr/>
            <p:nvPr/>
          </p:nvSpPr>
          <p:spPr>
            <a:xfrm>
              <a:off x="6350" y="6350"/>
              <a:ext cx="823849" cy="823976"/>
            </a:xfrm>
            <a:custGeom>
              <a:avLst/>
              <a:gdLst/>
              <a:ahLst/>
              <a:cxnLst/>
              <a:rect l="l" t="t" r="r" b="b"/>
              <a:pathLst>
                <a:path w="823849" h="823976">
                  <a:moveTo>
                    <a:pt x="0" y="153797"/>
                  </a:moveTo>
                  <a:cubicBezTo>
                    <a:pt x="0" y="68834"/>
                    <a:pt x="68834" y="0"/>
                    <a:pt x="153797" y="0"/>
                  </a:cubicBezTo>
                  <a:lnTo>
                    <a:pt x="670052" y="0"/>
                  </a:lnTo>
                  <a:cubicBezTo>
                    <a:pt x="755015" y="0"/>
                    <a:pt x="823849" y="68834"/>
                    <a:pt x="823849" y="153797"/>
                  </a:cubicBezTo>
                  <a:lnTo>
                    <a:pt x="823849" y="670052"/>
                  </a:lnTo>
                  <a:cubicBezTo>
                    <a:pt x="823849" y="755015"/>
                    <a:pt x="755015" y="823849"/>
                    <a:pt x="670052" y="823849"/>
                  </a:cubicBezTo>
                  <a:lnTo>
                    <a:pt x="153797" y="823849"/>
                  </a:lnTo>
                  <a:cubicBezTo>
                    <a:pt x="68834" y="823976"/>
                    <a:pt x="0" y="755015"/>
                    <a:pt x="0" y="670052"/>
                  </a:cubicBezTo>
                  <a:close/>
                </a:path>
              </a:pathLst>
            </a:custGeom>
            <a:solidFill>
              <a:srgbClr val="003180"/>
            </a:solidFill>
          </p:spPr>
        </p:sp>
        <p:sp>
          <p:nvSpPr>
            <p:cNvPr id="8" name="Freeform 8"/>
            <p:cNvSpPr/>
            <p:nvPr/>
          </p:nvSpPr>
          <p:spPr>
            <a:xfrm>
              <a:off x="0" y="0"/>
              <a:ext cx="836549" cy="836676"/>
            </a:xfrm>
            <a:custGeom>
              <a:avLst/>
              <a:gdLst/>
              <a:ahLst/>
              <a:cxnLst/>
              <a:rect l="l" t="t" r="r" b="b"/>
              <a:pathLst>
                <a:path w="836549" h="836676">
                  <a:moveTo>
                    <a:pt x="0" y="160147"/>
                  </a:moveTo>
                  <a:cubicBezTo>
                    <a:pt x="0" y="71755"/>
                    <a:pt x="71755" y="0"/>
                    <a:pt x="160147" y="0"/>
                  </a:cubicBezTo>
                  <a:lnTo>
                    <a:pt x="676402" y="0"/>
                  </a:lnTo>
                  <a:lnTo>
                    <a:pt x="676402" y="6350"/>
                  </a:lnTo>
                  <a:lnTo>
                    <a:pt x="676402" y="0"/>
                  </a:lnTo>
                  <a:lnTo>
                    <a:pt x="676402" y="6350"/>
                  </a:lnTo>
                  <a:lnTo>
                    <a:pt x="676402" y="0"/>
                  </a:lnTo>
                  <a:cubicBezTo>
                    <a:pt x="764794" y="0"/>
                    <a:pt x="836549" y="71755"/>
                    <a:pt x="836549" y="160147"/>
                  </a:cubicBezTo>
                  <a:lnTo>
                    <a:pt x="836549" y="676402"/>
                  </a:lnTo>
                  <a:lnTo>
                    <a:pt x="830199" y="676402"/>
                  </a:lnTo>
                  <a:lnTo>
                    <a:pt x="836549" y="676402"/>
                  </a:lnTo>
                  <a:cubicBezTo>
                    <a:pt x="836549" y="764794"/>
                    <a:pt x="764794" y="836549"/>
                    <a:pt x="676402" y="836549"/>
                  </a:cubicBezTo>
                  <a:lnTo>
                    <a:pt x="676402" y="830199"/>
                  </a:lnTo>
                  <a:lnTo>
                    <a:pt x="676402" y="836549"/>
                  </a:lnTo>
                  <a:lnTo>
                    <a:pt x="160147" y="836549"/>
                  </a:lnTo>
                  <a:lnTo>
                    <a:pt x="160147" y="830199"/>
                  </a:lnTo>
                  <a:lnTo>
                    <a:pt x="160147" y="836549"/>
                  </a:lnTo>
                  <a:cubicBezTo>
                    <a:pt x="71755" y="836676"/>
                    <a:pt x="0" y="764921"/>
                    <a:pt x="0" y="676402"/>
                  </a:cubicBezTo>
                  <a:lnTo>
                    <a:pt x="0" y="160147"/>
                  </a:lnTo>
                  <a:lnTo>
                    <a:pt x="6350" y="160147"/>
                  </a:lnTo>
                  <a:lnTo>
                    <a:pt x="0" y="160147"/>
                  </a:lnTo>
                  <a:moveTo>
                    <a:pt x="12700" y="160147"/>
                  </a:moveTo>
                  <a:lnTo>
                    <a:pt x="12700" y="676402"/>
                  </a:lnTo>
                  <a:lnTo>
                    <a:pt x="6350" y="676402"/>
                  </a:lnTo>
                  <a:lnTo>
                    <a:pt x="12700" y="676402"/>
                  </a:lnTo>
                  <a:cubicBezTo>
                    <a:pt x="12700" y="757809"/>
                    <a:pt x="78740" y="823849"/>
                    <a:pt x="160147" y="823849"/>
                  </a:cubicBezTo>
                  <a:lnTo>
                    <a:pt x="676402" y="823849"/>
                  </a:lnTo>
                  <a:cubicBezTo>
                    <a:pt x="757809" y="823849"/>
                    <a:pt x="823849" y="757809"/>
                    <a:pt x="823849" y="676402"/>
                  </a:cubicBezTo>
                  <a:lnTo>
                    <a:pt x="823849" y="160147"/>
                  </a:lnTo>
                  <a:lnTo>
                    <a:pt x="830199" y="160147"/>
                  </a:lnTo>
                  <a:lnTo>
                    <a:pt x="823849" y="160147"/>
                  </a:lnTo>
                  <a:cubicBezTo>
                    <a:pt x="823976" y="78740"/>
                    <a:pt x="757936" y="12700"/>
                    <a:pt x="676402" y="12700"/>
                  </a:cubicBezTo>
                  <a:lnTo>
                    <a:pt x="160147" y="12700"/>
                  </a:lnTo>
                  <a:lnTo>
                    <a:pt x="160147" y="6350"/>
                  </a:lnTo>
                  <a:lnTo>
                    <a:pt x="160147" y="12700"/>
                  </a:lnTo>
                  <a:cubicBezTo>
                    <a:pt x="78740" y="12700"/>
                    <a:pt x="12700" y="78740"/>
                    <a:pt x="12700" y="160147"/>
                  </a:cubicBezTo>
                  <a:close/>
                </a:path>
              </a:pathLst>
            </a:custGeom>
            <a:solidFill>
              <a:srgbClr val="194A99"/>
            </a:solidFill>
          </p:spPr>
        </p:sp>
      </p:grpSp>
      <p:sp>
        <p:nvSpPr>
          <p:cNvPr id="9" name="TextBox 9"/>
          <p:cNvSpPr txBox="1"/>
          <p:nvPr/>
        </p:nvSpPr>
        <p:spPr>
          <a:xfrm>
            <a:off x="1064270" y="3454747"/>
            <a:ext cx="411956" cy="448270"/>
          </a:xfrm>
          <a:prstGeom prst="rect">
            <a:avLst/>
          </a:prstGeom>
        </p:spPr>
        <p:txBody>
          <a:bodyPr lIns="0" tIns="0" rIns="0" bIns="0" rtlCol="0" anchor="t">
            <a:spAutoFit/>
          </a:bodyPr>
          <a:lstStyle/>
          <a:p>
            <a:pPr algn="ctr">
              <a:lnSpc>
                <a:spcPts val="3187"/>
              </a:lnSpc>
            </a:pPr>
            <a:r>
              <a:rPr lang="en-US" sz="3187">
                <a:solidFill>
                  <a:srgbClr val="E2E6E9"/>
                </a:solidFill>
                <a:latin typeface="Merriweather"/>
                <a:ea typeface="Merriweather"/>
                <a:cs typeface="Merriweather"/>
                <a:sym typeface="Merriweather"/>
              </a:rPr>
              <a:t>1</a:t>
            </a:r>
          </a:p>
        </p:txBody>
      </p:sp>
      <p:sp>
        <p:nvSpPr>
          <p:cNvPr id="10" name="TextBox 10"/>
          <p:cNvSpPr txBox="1"/>
          <p:nvPr/>
        </p:nvSpPr>
        <p:spPr>
          <a:xfrm>
            <a:off x="1802938" y="3076203"/>
            <a:ext cx="5905500" cy="438596"/>
          </a:xfrm>
          <a:prstGeom prst="rect">
            <a:avLst/>
          </a:prstGeom>
        </p:spPr>
        <p:txBody>
          <a:bodyPr lIns="0" tIns="0" rIns="0" bIns="0" rtlCol="0" anchor="t">
            <a:spAutoFit/>
          </a:bodyPr>
          <a:lstStyle/>
          <a:p>
            <a:pPr algn="l">
              <a:lnSpc>
                <a:spcPts val="3374"/>
              </a:lnSpc>
            </a:pPr>
            <a:r>
              <a:rPr lang="en-US" sz="2687" dirty="0">
                <a:solidFill>
                  <a:srgbClr val="E2E6E9"/>
                </a:solidFill>
                <a:latin typeface="Merriweather"/>
                <a:ea typeface="Merriweather"/>
                <a:cs typeface="Merriweather"/>
                <a:sym typeface="Merriweather"/>
              </a:rPr>
              <a:t>Agrégation de Liens (EtherChannel)</a:t>
            </a:r>
          </a:p>
        </p:txBody>
      </p:sp>
      <p:sp>
        <p:nvSpPr>
          <p:cNvPr id="11" name="TextBox 11"/>
          <p:cNvSpPr txBox="1"/>
          <p:nvPr/>
        </p:nvSpPr>
        <p:spPr>
          <a:xfrm>
            <a:off x="1853804" y="3929509"/>
            <a:ext cx="7118597" cy="1852612"/>
          </a:xfrm>
          <a:prstGeom prst="rect">
            <a:avLst/>
          </a:prstGeom>
        </p:spPr>
        <p:txBody>
          <a:bodyPr lIns="0" tIns="0" rIns="0" bIns="0" rtlCol="0" anchor="t">
            <a:spAutoFit/>
          </a:bodyPr>
          <a:lstStyle/>
          <a:p>
            <a:pPr algn="l">
              <a:lnSpc>
                <a:spcPts val="3437"/>
              </a:lnSpc>
            </a:pPr>
            <a:r>
              <a:rPr lang="en-US" sz="2125">
                <a:solidFill>
                  <a:srgbClr val="E2E6E9"/>
                </a:solidFill>
                <a:latin typeface="Merriweather"/>
                <a:ea typeface="Merriweather"/>
                <a:cs typeface="Merriweather"/>
                <a:sym typeface="Merriweather"/>
              </a:rPr>
              <a:t>Mise en œuvre d’EtherChannel avec LACP et PAgP pour l’agrégation de liens, augmentant la bande passante et la redondance entre les commutateurs. Cela assure une meilleure résilience du réseau.</a:t>
            </a:r>
          </a:p>
        </p:txBody>
      </p:sp>
      <p:grpSp>
        <p:nvGrpSpPr>
          <p:cNvPr id="12" name="Group 12"/>
          <p:cNvGrpSpPr/>
          <p:nvPr/>
        </p:nvGrpSpPr>
        <p:grpSpPr>
          <a:xfrm>
            <a:off x="9310836" y="3331815"/>
            <a:ext cx="627460" cy="627460"/>
            <a:chOff x="0" y="0"/>
            <a:chExt cx="836613" cy="836613"/>
          </a:xfrm>
        </p:grpSpPr>
        <p:sp>
          <p:nvSpPr>
            <p:cNvPr id="13" name="Freeform 13"/>
            <p:cNvSpPr/>
            <p:nvPr/>
          </p:nvSpPr>
          <p:spPr>
            <a:xfrm>
              <a:off x="6350" y="6350"/>
              <a:ext cx="823849" cy="823976"/>
            </a:xfrm>
            <a:custGeom>
              <a:avLst/>
              <a:gdLst/>
              <a:ahLst/>
              <a:cxnLst/>
              <a:rect l="l" t="t" r="r" b="b"/>
              <a:pathLst>
                <a:path w="823849" h="823976">
                  <a:moveTo>
                    <a:pt x="0" y="153797"/>
                  </a:moveTo>
                  <a:cubicBezTo>
                    <a:pt x="0" y="68834"/>
                    <a:pt x="68834" y="0"/>
                    <a:pt x="153797" y="0"/>
                  </a:cubicBezTo>
                  <a:lnTo>
                    <a:pt x="670052" y="0"/>
                  </a:lnTo>
                  <a:cubicBezTo>
                    <a:pt x="755015" y="0"/>
                    <a:pt x="823849" y="68834"/>
                    <a:pt x="823849" y="153797"/>
                  </a:cubicBezTo>
                  <a:lnTo>
                    <a:pt x="823849" y="670052"/>
                  </a:lnTo>
                  <a:cubicBezTo>
                    <a:pt x="823849" y="755015"/>
                    <a:pt x="755015" y="823849"/>
                    <a:pt x="670052" y="823849"/>
                  </a:cubicBezTo>
                  <a:lnTo>
                    <a:pt x="153797" y="823849"/>
                  </a:lnTo>
                  <a:cubicBezTo>
                    <a:pt x="68834" y="823976"/>
                    <a:pt x="0" y="755015"/>
                    <a:pt x="0" y="670052"/>
                  </a:cubicBezTo>
                  <a:close/>
                </a:path>
              </a:pathLst>
            </a:custGeom>
            <a:solidFill>
              <a:srgbClr val="003180"/>
            </a:solidFill>
          </p:spPr>
        </p:sp>
        <p:sp>
          <p:nvSpPr>
            <p:cNvPr id="14" name="Freeform 14"/>
            <p:cNvSpPr/>
            <p:nvPr/>
          </p:nvSpPr>
          <p:spPr>
            <a:xfrm>
              <a:off x="0" y="0"/>
              <a:ext cx="836549" cy="836676"/>
            </a:xfrm>
            <a:custGeom>
              <a:avLst/>
              <a:gdLst/>
              <a:ahLst/>
              <a:cxnLst/>
              <a:rect l="l" t="t" r="r" b="b"/>
              <a:pathLst>
                <a:path w="836549" h="836676">
                  <a:moveTo>
                    <a:pt x="0" y="160147"/>
                  </a:moveTo>
                  <a:cubicBezTo>
                    <a:pt x="0" y="71755"/>
                    <a:pt x="71755" y="0"/>
                    <a:pt x="160147" y="0"/>
                  </a:cubicBezTo>
                  <a:lnTo>
                    <a:pt x="676402" y="0"/>
                  </a:lnTo>
                  <a:lnTo>
                    <a:pt x="676402" y="6350"/>
                  </a:lnTo>
                  <a:lnTo>
                    <a:pt x="676402" y="0"/>
                  </a:lnTo>
                  <a:lnTo>
                    <a:pt x="676402" y="6350"/>
                  </a:lnTo>
                  <a:lnTo>
                    <a:pt x="676402" y="0"/>
                  </a:lnTo>
                  <a:cubicBezTo>
                    <a:pt x="764794" y="0"/>
                    <a:pt x="836549" y="71755"/>
                    <a:pt x="836549" y="160147"/>
                  </a:cubicBezTo>
                  <a:lnTo>
                    <a:pt x="836549" y="676402"/>
                  </a:lnTo>
                  <a:lnTo>
                    <a:pt x="830199" y="676402"/>
                  </a:lnTo>
                  <a:lnTo>
                    <a:pt x="836549" y="676402"/>
                  </a:lnTo>
                  <a:cubicBezTo>
                    <a:pt x="836549" y="764794"/>
                    <a:pt x="764794" y="836549"/>
                    <a:pt x="676402" y="836549"/>
                  </a:cubicBezTo>
                  <a:lnTo>
                    <a:pt x="676402" y="830199"/>
                  </a:lnTo>
                  <a:lnTo>
                    <a:pt x="676402" y="836549"/>
                  </a:lnTo>
                  <a:lnTo>
                    <a:pt x="160147" y="836549"/>
                  </a:lnTo>
                  <a:lnTo>
                    <a:pt x="160147" y="830199"/>
                  </a:lnTo>
                  <a:lnTo>
                    <a:pt x="160147" y="836549"/>
                  </a:lnTo>
                  <a:cubicBezTo>
                    <a:pt x="71755" y="836676"/>
                    <a:pt x="0" y="764921"/>
                    <a:pt x="0" y="676402"/>
                  </a:cubicBezTo>
                  <a:lnTo>
                    <a:pt x="0" y="160147"/>
                  </a:lnTo>
                  <a:lnTo>
                    <a:pt x="6350" y="160147"/>
                  </a:lnTo>
                  <a:lnTo>
                    <a:pt x="0" y="160147"/>
                  </a:lnTo>
                  <a:moveTo>
                    <a:pt x="12700" y="160147"/>
                  </a:moveTo>
                  <a:lnTo>
                    <a:pt x="12700" y="676402"/>
                  </a:lnTo>
                  <a:lnTo>
                    <a:pt x="6350" y="676402"/>
                  </a:lnTo>
                  <a:lnTo>
                    <a:pt x="12700" y="676402"/>
                  </a:lnTo>
                  <a:cubicBezTo>
                    <a:pt x="12700" y="757809"/>
                    <a:pt x="78740" y="823849"/>
                    <a:pt x="160147" y="823849"/>
                  </a:cubicBezTo>
                  <a:lnTo>
                    <a:pt x="676402" y="823849"/>
                  </a:lnTo>
                  <a:cubicBezTo>
                    <a:pt x="757809" y="823849"/>
                    <a:pt x="823849" y="757809"/>
                    <a:pt x="823849" y="676402"/>
                  </a:cubicBezTo>
                  <a:lnTo>
                    <a:pt x="823849" y="160147"/>
                  </a:lnTo>
                  <a:lnTo>
                    <a:pt x="830199" y="160147"/>
                  </a:lnTo>
                  <a:lnTo>
                    <a:pt x="823849" y="160147"/>
                  </a:lnTo>
                  <a:cubicBezTo>
                    <a:pt x="823976" y="78740"/>
                    <a:pt x="757936" y="12700"/>
                    <a:pt x="676402" y="12700"/>
                  </a:cubicBezTo>
                  <a:lnTo>
                    <a:pt x="160147" y="12700"/>
                  </a:lnTo>
                  <a:lnTo>
                    <a:pt x="160147" y="6350"/>
                  </a:lnTo>
                  <a:lnTo>
                    <a:pt x="160147" y="12700"/>
                  </a:lnTo>
                  <a:cubicBezTo>
                    <a:pt x="78740" y="12700"/>
                    <a:pt x="12700" y="78740"/>
                    <a:pt x="12700" y="160147"/>
                  </a:cubicBezTo>
                  <a:close/>
                </a:path>
              </a:pathLst>
            </a:custGeom>
            <a:solidFill>
              <a:srgbClr val="194A99"/>
            </a:solidFill>
          </p:spPr>
        </p:sp>
      </p:grpSp>
      <p:sp>
        <p:nvSpPr>
          <p:cNvPr id="15" name="TextBox 15"/>
          <p:cNvSpPr txBox="1"/>
          <p:nvPr/>
        </p:nvSpPr>
        <p:spPr>
          <a:xfrm>
            <a:off x="9418587" y="3454747"/>
            <a:ext cx="411956" cy="448270"/>
          </a:xfrm>
          <a:prstGeom prst="rect">
            <a:avLst/>
          </a:prstGeom>
        </p:spPr>
        <p:txBody>
          <a:bodyPr lIns="0" tIns="0" rIns="0" bIns="0" rtlCol="0" anchor="t">
            <a:spAutoFit/>
          </a:bodyPr>
          <a:lstStyle/>
          <a:p>
            <a:pPr algn="ctr">
              <a:lnSpc>
                <a:spcPts val="3187"/>
              </a:lnSpc>
            </a:pPr>
            <a:r>
              <a:rPr lang="en-US" sz="3187">
                <a:solidFill>
                  <a:srgbClr val="E2E6E9"/>
                </a:solidFill>
                <a:latin typeface="Merriweather"/>
                <a:ea typeface="Merriweather"/>
                <a:cs typeface="Merriweather"/>
                <a:sym typeface="Merriweather"/>
              </a:rPr>
              <a:t>2</a:t>
            </a:r>
          </a:p>
        </p:txBody>
      </p:sp>
      <p:sp>
        <p:nvSpPr>
          <p:cNvPr id="16" name="TextBox 16"/>
          <p:cNvSpPr txBox="1"/>
          <p:nvPr/>
        </p:nvSpPr>
        <p:spPr>
          <a:xfrm>
            <a:off x="10208121" y="3094726"/>
            <a:ext cx="6100019" cy="438596"/>
          </a:xfrm>
          <a:prstGeom prst="rect">
            <a:avLst/>
          </a:prstGeom>
        </p:spPr>
        <p:txBody>
          <a:bodyPr lIns="0" tIns="0" rIns="0" bIns="0" rtlCol="0" anchor="t">
            <a:spAutoFit/>
          </a:bodyPr>
          <a:lstStyle/>
          <a:p>
            <a:pPr algn="l">
              <a:lnSpc>
                <a:spcPts val="3374"/>
              </a:lnSpc>
            </a:pPr>
            <a:r>
              <a:rPr lang="en-US" sz="2687" dirty="0">
                <a:solidFill>
                  <a:srgbClr val="E2E6E9"/>
                </a:solidFill>
                <a:latin typeface="Merriweather"/>
                <a:ea typeface="Merriweather"/>
                <a:cs typeface="Merriweather"/>
                <a:sym typeface="Merriweather"/>
              </a:rPr>
              <a:t>Gestion </a:t>
            </a:r>
            <a:r>
              <a:rPr lang="en-US" sz="2687" dirty="0" err="1">
                <a:solidFill>
                  <a:srgbClr val="E2E6E9"/>
                </a:solidFill>
                <a:latin typeface="Merriweather"/>
                <a:ea typeface="Merriweather"/>
                <a:cs typeface="Merriweather"/>
                <a:sym typeface="Merriweather"/>
              </a:rPr>
              <a:t>Centralisée</a:t>
            </a:r>
            <a:r>
              <a:rPr lang="en-US" sz="2687" dirty="0">
                <a:solidFill>
                  <a:srgbClr val="E2E6E9"/>
                </a:solidFill>
                <a:latin typeface="Merriweather"/>
                <a:ea typeface="Merriweather"/>
                <a:cs typeface="Merriweather"/>
                <a:sym typeface="Merriweather"/>
              </a:rPr>
              <a:t> des VLANs (VTP)</a:t>
            </a:r>
          </a:p>
        </p:txBody>
      </p:sp>
      <p:sp>
        <p:nvSpPr>
          <p:cNvPr id="17" name="TextBox 17"/>
          <p:cNvSpPr txBox="1"/>
          <p:nvPr/>
        </p:nvSpPr>
        <p:spPr>
          <a:xfrm>
            <a:off x="10208121" y="3929509"/>
            <a:ext cx="7118597" cy="1852612"/>
          </a:xfrm>
          <a:prstGeom prst="rect">
            <a:avLst/>
          </a:prstGeom>
        </p:spPr>
        <p:txBody>
          <a:bodyPr lIns="0" tIns="0" rIns="0" bIns="0" rtlCol="0" anchor="t">
            <a:spAutoFit/>
          </a:bodyPr>
          <a:lstStyle/>
          <a:p>
            <a:pPr algn="l">
              <a:lnSpc>
                <a:spcPts val="3437"/>
              </a:lnSpc>
            </a:pPr>
            <a:r>
              <a:rPr lang="en-US" sz="2125">
                <a:solidFill>
                  <a:srgbClr val="E2E6E9"/>
                </a:solidFill>
                <a:latin typeface="Merriweather"/>
                <a:ea typeface="Merriweather"/>
                <a:cs typeface="Merriweather"/>
                <a:sym typeface="Merriweather"/>
              </a:rPr>
              <a:t>Déploiement du VTP (VLAN Trunking Protocol) dans le domaine entrepriseA.com pour la gestion centralisée des VLANs, simplifiant l'administration et la cohérence à travers l'infrastructure.</a:t>
            </a:r>
          </a:p>
        </p:txBody>
      </p:sp>
      <p:grpSp>
        <p:nvGrpSpPr>
          <p:cNvPr id="18" name="Group 18"/>
          <p:cNvGrpSpPr/>
          <p:nvPr/>
        </p:nvGrpSpPr>
        <p:grpSpPr>
          <a:xfrm>
            <a:off x="956519" y="6326535"/>
            <a:ext cx="627460" cy="627460"/>
            <a:chOff x="0" y="0"/>
            <a:chExt cx="836613" cy="836613"/>
          </a:xfrm>
        </p:grpSpPr>
        <p:sp>
          <p:nvSpPr>
            <p:cNvPr id="19" name="Freeform 19"/>
            <p:cNvSpPr/>
            <p:nvPr/>
          </p:nvSpPr>
          <p:spPr>
            <a:xfrm>
              <a:off x="6350" y="6350"/>
              <a:ext cx="823849" cy="823976"/>
            </a:xfrm>
            <a:custGeom>
              <a:avLst/>
              <a:gdLst/>
              <a:ahLst/>
              <a:cxnLst/>
              <a:rect l="l" t="t" r="r" b="b"/>
              <a:pathLst>
                <a:path w="823849" h="823976">
                  <a:moveTo>
                    <a:pt x="0" y="153797"/>
                  </a:moveTo>
                  <a:cubicBezTo>
                    <a:pt x="0" y="68834"/>
                    <a:pt x="68834" y="0"/>
                    <a:pt x="153797" y="0"/>
                  </a:cubicBezTo>
                  <a:lnTo>
                    <a:pt x="670052" y="0"/>
                  </a:lnTo>
                  <a:cubicBezTo>
                    <a:pt x="755015" y="0"/>
                    <a:pt x="823849" y="68834"/>
                    <a:pt x="823849" y="153797"/>
                  </a:cubicBezTo>
                  <a:lnTo>
                    <a:pt x="823849" y="670052"/>
                  </a:lnTo>
                  <a:cubicBezTo>
                    <a:pt x="823849" y="755015"/>
                    <a:pt x="755015" y="823849"/>
                    <a:pt x="670052" y="823849"/>
                  </a:cubicBezTo>
                  <a:lnTo>
                    <a:pt x="153797" y="823849"/>
                  </a:lnTo>
                  <a:cubicBezTo>
                    <a:pt x="68834" y="823976"/>
                    <a:pt x="0" y="755015"/>
                    <a:pt x="0" y="670052"/>
                  </a:cubicBezTo>
                  <a:close/>
                </a:path>
              </a:pathLst>
            </a:custGeom>
            <a:solidFill>
              <a:srgbClr val="003180"/>
            </a:solidFill>
          </p:spPr>
        </p:sp>
        <p:sp>
          <p:nvSpPr>
            <p:cNvPr id="20" name="Freeform 20"/>
            <p:cNvSpPr/>
            <p:nvPr/>
          </p:nvSpPr>
          <p:spPr>
            <a:xfrm>
              <a:off x="0" y="0"/>
              <a:ext cx="836549" cy="836676"/>
            </a:xfrm>
            <a:custGeom>
              <a:avLst/>
              <a:gdLst/>
              <a:ahLst/>
              <a:cxnLst/>
              <a:rect l="l" t="t" r="r" b="b"/>
              <a:pathLst>
                <a:path w="836549" h="836676">
                  <a:moveTo>
                    <a:pt x="0" y="160147"/>
                  </a:moveTo>
                  <a:cubicBezTo>
                    <a:pt x="0" y="71755"/>
                    <a:pt x="71755" y="0"/>
                    <a:pt x="160147" y="0"/>
                  </a:cubicBezTo>
                  <a:lnTo>
                    <a:pt x="676402" y="0"/>
                  </a:lnTo>
                  <a:lnTo>
                    <a:pt x="676402" y="6350"/>
                  </a:lnTo>
                  <a:lnTo>
                    <a:pt x="676402" y="0"/>
                  </a:lnTo>
                  <a:lnTo>
                    <a:pt x="676402" y="6350"/>
                  </a:lnTo>
                  <a:lnTo>
                    <a:pt x="676402" y="0"/>
                  </a:lnTo>
                  <a:cubicBezTo>
                    <a:pt x="764794" y="0"/>
                    <a:pt x="836549" y="71755"/>
                    <a:pt x="836549" y="160147"/>
                  </a:cubicBezTo>
                  <a:lnTo>
                    <a:pt x="836549" y="676402"/>
                  </a:lnTo>
                  <a:lnTo>
                    <a:pt x="830199" y="676402"/>
                  </a:lnTo>
                  <a:lnTo>
                    <a:pt x="836549" y="676402"/>
                  </a:lnTo>
                  <a:cubicBezTo>
                    <a:pt x="836549" y="764794"/>
                    <a:pt x="764794" y="836549"/>
                    <a:pt x="676402" y="836549"/>
                  </a:cubicBezTo>
                  <a:lnTo>
                    <a:pt x="676402" y="830199"/>
                  </a:lnTo>
                  <a:lnTo>
                    <a:pt x="676402" y="836549"/>
                  </a:lnTo>
                  <a:lnTo>
                    <a:pt x="160147" y="836549"/>
                  </a:lnTo>
                  <a:lnTo>
                    <a:pt x="160147" y="830199"/>
                  </a:lnTo>
                  <a:lnTo>
                    <a:pt x="160147" y="836549"/>
                  </a:lnTo>
                  <a:cubicBezTo>
                    <a:pt x="71755" y="836676"/>
                    <a:pt x="0" y="764921"/>
                    <a:pt x="0" y="676402"/>
                  </a:cubicBezTo>
                  <a:lnTo>
                    <a:pt x="0" y="160147"/>
                  </a:lnTo>
                  <a:lnTo>
                    <a:pt x="6350" y="160147"/>
                  </a:lnTo>
                  <a:lnTo>
                    <a:pt x="0" y="160147"/>
                  </a:lnTo>
                  <a:moveTo>
                    <a:pt x="12700" y="160147"/>
                  </a:moveTo>
                  <a:lnTo>
                    <a:pt x="12700" y="676402"/>
                  </a:lnTo>
                  <a:lnTo>
                    <a:pt x="6350" y="676402"/>
                  </a:lnTo>
                  <a:lnTo>
                    <a:pt x="12700" y="676402"/>
                  </a:lnTo>
                  <a:cubicBezTo>
                    <a:pt x="12700" y="757809"/>
                    <a:pt x="78740" y="823849"/>
                    <a:pt x="160147" y="823849"/>
                  </a:cubicBezTo>
                  <a:lnTo>
                    <a:pt x="676402" y="823849"/>
                  </a:lnTo>
                  <a:cubicBezTo>
                    <a:pt x="757809" y="823849"/>
                    <a:pt x="823849" y="757809"/>
                    <a:pt x="823849" y="676402"/>
                  </a:cubicBezTo>
                  <a:lnTo>
                    <a:pt x="823849" y="160147"/>
                  </a:lnTo>
                  <a:lnTo>
                    <a:pt x="830199" y="160147"/>
                  </a:lnTo>
                  <a:lnTo>
                    <a:pt x="823849" y="160147"/>
                  </a:lnTo>
                  <a:cubicBezTo>
                    <a:pt x="823976" y="78740"/>
                    <a:pt x="757936" y="12700"/>
                    <a:pt x="676402" y="12700"/>
                  </a:cubicBezTo>
                  <a:lnTo>
                    <a:pt x="160147" y="12700"/>
                  </a:lnTo>
                  <a:lnTo>
                    <a:pt x="160147" y="6350"/>
                  </a:lnTo>
                  <a:lnTo>
                    <a:pt x="160147" y="12700"/>
                  </a:lnTo>
                  <a:cubicBezTo>
                    <a:pt x="78740" y="12700"/>
                    <a:pt x="12700" y="78740"/>
                    <a:pt x="12700" y="160147"/>
                  </a:cubicBezTo>
                  <a:close/>
                </a:path>
              </a:pathLst>
            </a:custGeom>
            <a:solidFill>
              <a:srgbClr val="194A99"/>
            </a:solidFill>
          </p:spPr>
        </p:sp>
      </p:grpSp>
      <p:sp>
        <p:nvSpPr>
          <p:cNvPr id="21" name="TextBox 21"/>
          <p:cNvSpPr txBox="1"/>
          <p:nvPr/>
        </p:nvSpPr>
        <p:spPr>
          <a:xfrm>
            <a:off x="1064270" y="6449466"/>
            <a:ext cx="411956" cy="448270"/>
          </a:xfrm>
          <a:prstGeom prst="rect">
            <a:avLst/>
          </a:prstGeom>
        </p:spPr>
        <p:txBody>
          <a:bodyPr lIns="0" tIns="0" rIns="0" bIns="0" rtlCol="0" anchor="t">
            <a:spAutoFit/>
          </a:bodyPr>
          <a:lstStyle/>
          <a:p>
            <a:pPr algn="ctr">
              <a:lnSpc>
                <a:spcPts val="3187"/>
              </a:lnSpc>
            </a:pPr>
            <a:r>
              <a:rPr lang="en-US" sz="3187">
                <a:solidFill>
                  <a:srgbClr val="E2E6E9"/>
                </a:solidFill>
                <a:latin typeface="Merriweather"/>
                <a:ea typeface="Merriweather"/>
                <a:cs typeface="Merriweather"/>
                <a:sym typeface="Merriweather"/>
              </a:rPr>
              <a:t>3</a:t>
            </a:r>
          </a:p>
        </p:txBody>
      </p:sp>
      <p:sp>
        <p:nvSpPr>
          <p:cNvPr id="22" name="TextBox 22"/>
          <p:cNvSpPr txBox="1"/>
          <p:nvPr/>
        </p:nvSpPr>
        <p:spPr>
          <a:xfrm>
            <a:off x="1852704" y="6098231"/>
            <a:ext cx="6673602" cy="438596"/>
          </a:xfrm>
          <a:prstGeom prst="rect">
            <a:avLst/>
          </a:prstGeom>
        </p:spPr>
        <p:txBody>
          <a:bodyPr lIns="0" tIns="0" rIns="0" bIns="0" rtlCol="0" anchor="t">
            <a:spAutoFit/>
          </a:bodyPr>
          <a:lstStyle/>
          <a:p>
            <a:pPr algn="l">
              <a:lnSpc>
                <a:spcPts val="3374"/>
              </a:lnSpc>
            </a:pPr>
            <a:r>
              <a:rPr lang="en-US" sz="2687" dirty="0">
                <a:solidFill>
                  <a:srgbClr val="E2E6E9"/>
                </a:solidFill>
                <a:latin typeface="Merriweather"/>
                <a:ea typeface="Merriweather"/>
                <a:cs typeface="Merriweather"/>
                <a:sym typeface="Merriweather"/>
              </a:rPr>
              <a:t>Segmentation Réseau (VLANs &amp; Trunks)</a:t>
            </a:r>
          </a:p>
        </p:txBody>
      </p:sp>
      <p:sp>
        <p:nvSpPr>
          <p:cNvPr id="23" name="TextBox 23"/>
          <p:cNvSpPr txBox="1"/>
          <p:nvPr/>
        </p:nvSpPr>
        <p:spPr>
          <a:xfrm>
            <a:off x="1853804" y="6924229"/>
            <a:ext cx="7118597" cy="2291954"/>
          </a:xfrm>
          <a:prstGeom prst="rect">
            <a:avLst/>
          </a:prstGeom>
        </p:spPr>
        <p:txBody>
          <a:bodyPr lIns="0" tIns="0" rIns="0" bIns="0" rtlCol="0" anchor="t">
            <a:spAutoFit/>
          </a:bodyPr>
          <a:lstStyle/>
          <a:p>
            <a:pPr algn="l">
              <a:lnSpc>
                <a:spcPts val="3437"/>
              </a:lnSpc>
            </a:pPr>
            <a:r>
              <a:rPr lang="en-US" sz="2125">
                <a:solidFill>
                  <a:srgbClr val="E2E6E9"/>
                </a:solidFill>
                <a:latin typeface="Merriweather"/>
                <a:ea typeface="Merriweather"/>
                <a:cs typeface="Merriweather"/>
                <a:sym typeface="Merriweather"/>
              </a:rPr>
              <a:t>Création des VLANs 10, 20, 30, etc., correspondant aux différents départements, configurés avec des trunks IEEE802.1Q et un VLAN natif pour l'interconnexion. Les ports en mode accès sont définis pour les terminaux.</a:t>
            </a:r>
          </a:p>
        </p:txBody>
      </p:sp>
      <p:grpSp>
        <p:nvGrpSpPr>
          <p:cNvPr id="24" name="Group 24"/>
          <p:cNvGrpSpPr/>
          <p:nvPr/>
        </p:nvGrpSpPr>
        <p:grpSpPr>
          <a:xfrm>
            <a:off x="9310836" y="6326535"/>
            <a:ext cx="627460" cy="627460"/>
            <a:chOff x="0" y="0"/>
            <a:chExt cx="836613" cy="836613"/>
          </a:xfrm>
        </p:grpSpPr>
        <p:sp>
          <p:nvSpPr>
            <p:cNvPr id="25" name="Freeform 25"/>
            <p:cNvSpPr/>
            <p:nvPr/>
          </p:nvSpPr>
          <p:spPr>
            <a:xfrm>
              <a:off x="6350" y="6350"/>
              <a:ext cx="823849" cy="823976"/>
            </a:xfrm>
            <a:custGeom>
              <a:avLst/>
              <a:gdLst/>
              <a:ahLst/>
              <a:cxnLst/>
              <a:rect l="l" t="t" r="r" b="b"/>
              <a:pathLst>
                <a:path w="823849" h="823976">
                  <a:moveTo>
                    <a:pt x="0" y="153797"/>
                  </a:moveTo>
                  <a:cubicBezTo>
                    <a:pt x="0" y="68834"/>
                    <a:pt x="68834" y="0"/>
                    <a:pt x="153797" y="0"/>
                  </a:cubicBezTo>
                  <a:lnTo>
                    <a:pt x="670052" y="0"/>
                  </a:lnTo>
                  <a:cubicBezTo>
                    <a:pt x="755015" y="0"/>
                    <a:pt x="823849" y="68834"/>
                    <a:pt x="823849" y="153797"/>
                  </a:cubicBezTo>
                  <a:lnTo>
                    <a:pt x="823849" y="670052"/>
                  </a:lnTo>
                  <a:cubicBezTo>
                    <a:pt x="823849" y="755015"/>
                    <a:pt x="755015" y="823849"/>
                    <a:pt x="670052" y="823849"/>
                  </a:cubicBezTo>
                  <a:lnTo>
                    <a:pt x="153797" y="823849"/>
                  </a:lnTo>
                  <a:cubicBezTo>
                    <a:pt x="68834" y="823976"/>
                    <a:pt x="0" y="755015"/>
                    <a:pt x="0" y="670052"/>
                  </a:cubicBezTo>
                  <a:close/>
                </a:path>
              </a:pathLst>
            </a:custGeom>
            <a:solidFill>
              <a:srgbClr val="003180"/>
            </a:solidFill>
          </p:spPr>
        </p:sp>
        <p:sp>
          <p:nvSpPr>
            <p:cNvPr id="26" name="Freeform 26"/>
            <p:cNvSpPr/>
            <p:nvPr/>
          </p:nvSpPr>
          <p:spPr>
            <a:xfrm>
              <a:off x="0" y="0"/>
              <a:ext cx="836549" cy="836676"/>
            </a:xfrm>
            <a:custGeom>
              <a:avLst/>
              <a:gdLst/>
              <a:ahLst/>
              <a:cxnLst/>
              <a:rect l="l" t="t" r="r" b="b"/>
              <a:pathLst>
                <a:path w="836549" h="836676">
                  <a:moveTo>
                    <a:pt x="0" y="160147"/>
                  </a:moveTo>
                  <a:cubicBezTo>
                    <a:pt x="0" y="71755"/>
                    <a:pt x="71755" y="0"/>
                    <a:pt x="160147" y="0"/>
                  </a:cubicBezTo>
                  <a:lnTo>
                    <a:pt x="676402" y="0"/>
                  </a:lnTo>
                  <a:lnTo>
                    <a:pt x="676402" y="6350"/>
                  </a:lnTo>
                  <a:lnTo>
                    <a:pt x="676402" y="0"/>
                  </a:lnTo>
                  <a:lnTo>
                    <a:pt x="676402" y="6350"/>
                  </a:lnTo>
                  <a:lnTo>
                    <a:pt x="676402" y="0"/>
                  </a:lnTo>
                  <a:cubicBezTo>
                    <a:pt x="764794" y="0"/>
                    <a:pt x="836549" y="71755"/>
                    <a:pt x="836549" y="160147"/>
                  </a:cubicBezTo>
                  <a:lnTo>
                    <a:pt x="836549" y="676402"/>
                  </a:lnTo>
                  <a:lnTo>
                    <a:pt x="830199" y="676402"/>
                  </a:lnTo>
                  <a:lnTo>
                    <a:pt x="836549" y="676402"/>
                  </a:lnTo>
                  <a:cubicBezTo>
                    <a:pt x="836549" y="764794"/>
                    <a:pt x="764794" y="836549"/>
                    <a:pt x="676402" y="836549"/>
                  </a:cubicBezTo>
                  <a:lnTo>
                    <a:pt x="676402" y="830199"/>
                  </a:lnTo>
                  <a:lnTo>
                    <a:pt x="676402" y="836549"/>
                  </a:lnTo>
                  <a:lnTo>
                    <a:pt x="160147" y="836549"/>
                  </a:lnTo>
                  <a:lnTo>
                    <a:pt x="160147" y="830199"/>
                  </a:lnTo>
                  <a:lnTo>
                    <a:pt x="160147" y="836549"/>
                  </a:lnTo>
                  <a:cubicBezTo>
                    <a:pt x="71755" y="836676"/>
                    <a:pt x="0" y="764921"/>
                    <a:pt x="0" y="676402"/>
                  </a:cubicBezTo>
                  <a:lnTo>
                    <a:pt x="0" y="160147"/>
                  </a:lnTo>
                  <a:lnTo>
                    <a:pt x="6350" y="160147"/>
                  </a:lnTo>
                  <a:lnTo>
                    <a:pt x="0" y="160147"/>
                  </a:lnTo>
                  <a:moveTo>
                    <a:pt x="12700" y="160147"/>
                  </a:moveTo>
                  <a:lnTo>
                    <a:pt x="12700" y="676402"/>
                  </a:lnTo>
                  <a:lnTo>
                    <a:pt x="6350" y="676402"/>
                  </a:lnTo>
                  <a:lnTo>
                    <a:pt x="12700" y="676402"/>
                  </a:lnTo>
                  <a:cubicBezTo>
                    <a:pt x="12700" y="757809"/>
                    <a:pt x="78740" y="823849"/>
                    <a:pt x="160147" y="823849"/>
                  </a:cubicBezTo>
                  <a:lnTo>
                    <a:pt x="676402" y="823849"/>
                  </a:lnTo>
                  <a:cubicBezTo>
                    <a:pt x="757809" y="823849"/>
                    <a:pt x="823849" y="757809"/>
                    <a:pt x="823849" y="676402"/>
                  </a:cubicBezTo>
                  <a:lnTo>
                    <a:pt x="823849" y="160147"/>
                  </a:lnTo>
                  <a:lnTo>
                    <a:pt x="830199" y="160147"/>
                  </a:lnTo>
                  <a:lnTo>
                    <a:pt x="823849" y="160147"/>
                  </a:lnTo>
                  <a:cubicBezTo>
                    <a:pt x="823976" y="78740"/>
                    <a:pt x="757936" y="12700"/>
                    <a:pt x="676402" y="12700"/>
                  </a:cubicBezTo>
                  <a:lnTo>
                    <a:pt x="160147" y="12700"/>
                  </a:lnTo>
                  <a:lnTo>
                    <a:pt x="160147" y="6350"/>
                  </a:lnTo>
                  <a:lnTo>
                    <a:pt x="160147" y="12700"/>
                  </a:lnTo>
                  <a:cubicBezTo>
                    <a:pt x="78740" y="12700"/>
                    <a:pt x="12700" y="78740"/>
                    <a:pt x="12700" y="160147"/>
                  </a:cubicBezTo>
                  <a:close/>
                </a:path>
              </a:pathLst>
            </a:custGeom>
            <a:solidFill>
              <a:srgbClr val="194A99"/>
            </a:solidFill>
          </p:spPr>
        </p:sp>
      </p:grpSp>
      <p:sp>
        <p:nvSpPr>
          <p:cNvPr id="27" name="TextBox 27"/>
          <p:cNvSpPr txBox="1"/>
          <p:nvPr/>
        </p:nvSpPr>
        <p:spPr>
          <a:xfrm>
            <a:off x="9418587" y="6449466"/>
            <a:ext cx="411956" cy="448270"/>
          </a:xfrm>
          <a:prstGeom prst="rect">
            <a:avLst/>
          </a:prstGeom>
        </p:spPr>
        <p:txBody>
          <a:bodyPr lIns="0" tIns="0" rIns="0" bIns="0" rtlCol="0" anchor="t">
            <a:spAutoFit/>
          </a:bodyPr>
          <a:lstStyle/>
          <a:p>
            <a:pPr algn="ctr">
              <a:lnSpc>
                <a:spcPts val="3187"/>
              </a:lnSpc>
            </a:pPr>
            <a:r>
              <a:rPr lang="en-US" sz="3187">
                <a:solidFill>
                  <a:srgbClr val="E2E6E9"/>
                </a:solidFill>
                <a:latin typeface="Merriweather"/>
                <a:ea typeface="Merriweather"/>
                <a:cs typeface="Merriweather"/>
                <a:sym typeface="Merriweather"/>
              </a:rPr>
              <a:t>4</a:t>
            </a:r>
          </a:p>
        </p:txBody>
      </p:sp>
      <p:sp>
        <p:nvSpPr>
          <p:cNvPr id="28" name="TextBox 28"/>
          <p:cNvSpPr txBox="1"/>
          <p:nvPr/>
        </p:nvSpPr>
        <p:spPr>
          <a:xfrm>
            <a:off x="10208121" y="6098604"/>
            <a:ext cx="4791968" cy="438596"/>
          </a:xfrm>
          <a:prstGeom prst="rect">
            <a:avLst/>
          </a:prstGeom>
        </p:spPr>
        <p:txBody>
          <a:bodyPr lIns="0" tIns="0" rIns="0" bIns="0" rtlCol="0" anchor="t">
            <a:spAutoFit/>
          </a:bodyPr>
          <a:lstStyle/>
          <a:p>
            <a:pPr algn="l">
              <a:lnSpc>
                <a:spcPts val="3374"/>
              </a:lnSpc>
            </a:pPr>
            <a:r>
              <a:rPr lang="en-US" sz="2687" dirty="0" err="1">
                <a:solidFill>
                  <a:srgbClr val="E2E6E9"/>
                </a:solidFill>
                <a:latin typeface="Merriweather"/>
                <a:ea typeface="Merriweather"/>
                <a:cs typeface="Merriweather"/>
                <a:sym typeface="Merriweather"/>
              </a:rPr>
              <a:t>Prévention</a:t>
            </a:r>
            <a:r>
              <a:rPr lang="en-US" sz="2687" dirty="0">
                <a:solidFill>
                  <a:srgbClr val="E2E6E9"/>
                </a:solidFill>
                <a:latin typeface="Merriweather"/>
                <a:ea typeface="Merriweather"/>
                <a:cs typeface="Merriweather"/>
                <a:sym typeface="Merriweather"/>
              </a:rPr>
              <a:t> des </a:t>
            </a:r>
            <a:r>
              <a:rPr lang="en-US" sz="2687" dirty="0" err="1">
                <a:solidFill>
                  <a:srgbClr val="E2E6E9"/>
                </a:solidFill>
                <a:latin typeface="Merriweather"/>
                <a:ea typeface="Merriweather"/>
                <a:cs typeface="Merriweather"/>
                <a:sym typeface="Merriweather"/>
              </a:rPr>
              <a:t>Boucles</a:t>
            </a:r>
            <a:r>
              <a:rPr lang="en-US" sz="2687" dirty="0">
                <a:solidFill>
                  <a:srgbClr val="E2E6E9"/>
                </a:solidFill>
                <a:latin typeface="Merriweather"/>
                <a:ea typeface="Merriweather"/>
                <a:cs typeface="Merriweather"/>
                <a:sym typeface="Merriweather"/>
              </a:rPr>
              <a:t> (STP)</a:t>
            </a:r>
          </a:p>
        </p:txBody>
      </p:sp>
      <p:sp>
        <p:nvSpPr>
          <p:cNvPr id="29" name="TextBox 29"/>
          <p:cNvSpPr txBox="1"/>
          <p:nvPr/>
        </p:nvSpPr>
        <p:spPr>
          <a:xfrm>
            <a:off x="10208121" y="6924229"/>
            <a:ext cx="7118597" cy="1852612"/>
          </a:xfrm>
          <a:prstGeom prst="rect">
            <a:avLst/>
          </a:prstGeom>
        </p:spPr>
        <p:txBody>
          <a:bodyPr lIns="0" tIns="0" rIns="0" bIns="0" rtlCol="0" anchor="t">
            <a:spAutoFit/>
          </a:bodyPr>
          <a:lstStyle/>
          <a:p>
            <a:pPr algn="l">
              <a:lnSpc>
                <a:spcPts val="3437"/>
              </a:lnSpc>
            </a:pPr>
            <a:r>
              <a:rPr lang="en-US" sz="2125">
                <a:solidFill>
                  <a:srgbClr val="E2E6E9"/>
                </a:solidFill>
                <a:latin typeface="Merriweather"/>
                <a:ea typeface="Merriweather"/>
                <a:cs typeface="Merriweather"/>
                <a:sym typeface="Merriweather"/>
              </a:rPr>
              <a:t>Activation du Spanning Tree Protocol (STP) en mode Rapid-PVST avec SD1 comme pont racine principal, prévenant les boucles réseau et assurant la stabilité de la couche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90196"/>
              </a:srgbClr>
            </a:solidFill>
          </p:spPr>
        </p:sp>
      </p:grpSp>
      <p:sp>
        <p:nvSpPr>
          <p:cNvPr id="5" name="TextBox 5"/>
          <p:cNvSpPr txBox="1"/>
          <p:nvPr/>
        </p:nvSpPr>
        <p:spPr>
          <a:xfrm>
            <a:off x="656778" y="807541"/>
            <a:ext cx="14049821" cy="565668"/>
          </a:xfrm>
          <a:prstGeom prst="rect">
            <a:avLst/>
          </a:prstGeom>
        </p:spPr>
        <p:txBody>
          <a:bodyPr wrap="square" lIns="0" tIns="0" rIns="0" bIns="0" rtlCol="0" anchor="t">
            <a:spAutoFit/>
          </a:bodyPr>
          <a:lstStyle/>
          <a:p>
            <a:pPr algn="l">
              <a:lnSpc>
                <a:spcPts val="4562"/>
              </a:lnSpc>
            </a:pPr>
            <a:r>
              <a:rPr lang="en-US" sz="3687" dirty="0">
                <a:solidFill>
                  <a:srgbClr val="F5F0F0"/>
                </a:solidFill>
                <a:latin typeface="Merriweather"/>
                <a:ea typeface="Merriweather"/>
                <a:cs typeface="Merriweather"/>
                <a:sym typeface="Merriweather"/>
              </a:rPr>
              <a:t>Configuration de la Couche 3 : </a:t>
            </a:r>
            <a:r>
              <a:rPr lang="en-US" sz="3687" dirty="0" err="1">
                <a:solidFill>
                  <a:srgbClr val="F5F0F0"/>
                </a:solidFill>
                <a:latin typeface="Merriweather"/>
                <a:ea typeface="Merriweather"/>
                <a:cs typeface="Merriweather"/>
                <a:sym typeface="Merriweather"/>
              </a:rPr>
              <a:t>Routage</a:t>
            </a:r>
            <a:r>
              <a:rPr lang="en-US" sz="3687" dirty="0">
                <a:solidFill>
                  <a:srgbClr val="F5F0F0"/>
                </a:solidFill>
                <a:latin typeface="Merriweather"/>
                <a:ea typeface="Merriweather"/>
                <a:cs typeface="Merriweather"/>
                <a:sym typeface="Merriweather"/>
              </a:rPr>
              <a:t> </a:t>
            </a:r>
            <a:r>
              <a:rPr lang="en-US" sz="3687" dirty="0" err="1">
                <a:solidFill>
                  <a:srgbClr val="F5F0F0"/>
                </a:solidFill>
                <a:latin typeface="Merriweather"/>
                <a:ea typeface="Merriweather"/>
                <a:cs typeface="Merriweather"/>
                <a:sym typeface="Merriweather"/>
              </a:rPr>
              <a:t>Dynamique</a:t>
            </a:r>
            <a:r>
              <a:rPr lang="en-US" sz="3687" dirty="0">
                <a:solidFill>
                  <a:srgbClr val="F5F0F0"/>
                </a:solidFill>
                <a:latin typeface="Merriweather"/>
                <a:ea typeface="Merriweather"/>
                <a:cs typeface="Merriweather"/>
                <a:sym typeface="Merriweather"/>
              </a:rPr>
              <a:t> OSPFv2</a:t>
            </a:r>
          </a:p>
        </p:txBody>
      </p:sp>
      <p:sp>
        <p:nvSpPr>
          <p:cNvPr id="6" name="Freeform 6" descr="preencoded.png"/>
          <p:cNvSpPr/>
          <p:nvPr/>
        </p:nvSpPr>
        <p:spPr>
          <a:xfrm>
            <a:off x="656779" y="1778645"/>
            <a:ext cx="938212" cy="1381125"/>
          </a:xfrm>
          <a:custGeom>
            <a:avLst/>
            <a:gdLst/>
            <a:ahLst/>
            <a:cxnLst/>
            <a:rect l="l" t="t" r="r" b="b"/>
            <a:pathLst>
              <a:path w="938212" h="1381125">
                <a:moveTo>
                  <a:pt x="0" y="0"/>
                </a:moveTo>
                <a:lnTo>
                  <a:pt x="938212" y="0"/>
                </a:lnTo>
                <a:lnTo>
                  <a:pt x="938212" y="1381125"/>
                </a:lnTo>
                <a:lnTo>
                  <a:pt x="0" y="1381125"/>
                </a:lnTo>
                <a:lnTo>
                  <a:pt x="0" y="0"/>
                </a:lnTo>
                <a:close/>
              </a:path>
            </a:pathLst>
          </a:custGeom>
          <a:blipFill>
            <a:blip r:embed="rId4"/>
            <a:stretch>
              <a:fillRect l="-253" r="-253"/>
            </a:stretch>
          </a:blipFill>
        </p:spPr>
      </p:sp>
      <p:sp>
        <p:nvSpPr>
          <p:cNvPr id="7" name="TextBox 7"/>
          <p:cNvSpPr txBox="1"/>
          <p:nvPr/>
        </p:nvSpPr>
        <p:spPr>
          <a:xfrm>
            <a:off x="1782515" y="1947119"/>
            <a:ext cx="3721150" cy="272126"/>
          </a:xfrm>
          <a:prstGeom prst="rect">
            <a:avLst/>
          </a:prstGeom>
        </p:spPr>
        <p:txBody>
          <a:bodyPr lIns="0" tIns="0" rIns="0" bIns="0" rtlCol="0" anchor="t">
            <a:spAutoFit/>
          </a:bodyPr>
          <a:lstStyle/>
          <a:p>
            <a:pPr algn="l">
              <a:lnSpc>
                <a:spcPts val="2249"/>
              </a:lnSpc>
            </a:pPr>
            <a:r>
              <a:rPr lang="en-US" sz="1600" dirty="0" err="1">
                <a:solidFill>
                  <a:srgbClr val="E2E6E9"/>
                </a:solidFill>
                <a:latin typeface="Merriweather"/>
                <a:ea typeface="Merriweather"/>
                <a:cs typeface="Merriweather"/>
                <a:sym typeface="Merriweather"/>
              </a:rPr>
              <a:t>Routage</a:t>
            </a:r>
            <a:r>
              <a:rPr lang="en-US" sz="1812" dirty="0">
                <a:solidFill>
                  <a:srgbClr val="E2E6E9"/>
                </a:solidFill>
                <a:latin typeface="Merriweather"/>
                <a:ea typeface="Merriweather"/>
                <a:cs typeface="Merriweather"/>
                <a:sym typeface="Merriweather"/>
              </a:rPr>
              <a:t> Inter-VLAN et Interfaces</a:t>
            </a:r>
          </a:p>
        </p:txBody>
      </p:sp>
      <p:sp>
        <p:nvSpPr>
          <p:cNvPr id="8" name="TextBox 8"/>
          <p:cNvSpPr txBox="1"/>
          <p:nvPr/>
        </p:nvSpPr>
        <p:spPr>
          <a:xfrm>
            <a:off x="1782515" y="2407965"/>
            <a:ext cx="15848707" cy="657522"/>
          </a:xfrm>
          <a:prstGeom prst="rect">
            <a:avLst/>
          </a:prstGeom>
        </p:spPr>
        <p:txBody>
          <a:bodyPr lIns="0" tIns="0" rIns="0" bIns="0" rtlCol="0" anchor="t">
            <a:spAutoFit/>
          </a:bodyPr>
          <a:lstStyle/>
          <a:p>
            <a:pPr algn="l">
              <a:lnSpc>
                <a:spcPts val="2312"/>
              </a:lnSpc>
            </a:pPr>
            <a:r>
              <a:rPr lang="en-US" sz="1437" dirty="0">
                <a:solidFill>
                  <a:srgbClr val="E2E6E9"/>
                </a:solidFill>
                <a:latin typeface="Merriweather"/>
                <a:ea typeface="Merriweather"/>
                <a:cs typeface="Merriweather"/>
                <a:sym typeface="Merriweather"/>
              </a:rPr>
              <a:t>Activation du </a:t>
            </a:r>
            <a:r>
              <a:rPr lang="en-US" sz="1437" dirty="0" err="1">
                <a:solidFill>
                  <a:srgbClr val="E2E6E9"/>
                </a:solidFill>
                <a:latin typeface="Merriweather"/>
                <a:ea typeface="Merriweather"/>
                <a:cs typeface="Merriweather"/>
                <a:sym typeface="Merriweather"/>
              </a:rPr>
              <a:t>routage</a:t>
            </a:r>
            <a:r>
              <a:rPr lang="en-US" sz="1437" dirty="0">
                <a:solidFill>
                  <a:srgbClr val="E2E6E9"/>
                </a:solidFill>
                <a:latin typeface="Merriweather"/>
                <a:ea typeface="Merriweather"/>
                <a:cs typeface="Merriweather"/>
                <a:sym typeface="Merriweather"/>
              </a:rPr>
              <a:t> inter-VLAN sur le </a:t>
            </a:r>
            <a:r>
              <a:rPr lang="en-US" sz="1437" dirty="0" err="1">
                <a:solidFill>
                  <a:srgbClr val="E2E6E9"/>
                </a:solidFill>
                <a:latin typeface="Merriweather"/>
                <a:ea typeface="Merriweather"/>
                <a:cs typeface="Merriweather"/>
                <a:sym typeface="Merriweather"/>
              </a:rPr>
              <a:t>commutateur</a:t>
            </a:r>
            <a:r>
              <a:rPr lang="en-US" sz="1437" dirty="0">
                <a:solidFill>
                  <a:srgbClr val="E2E6E9"/>
                </a:solidFill>
                <a:latin typeface="Merriweather"/>
                <a:ea typeface="Merriweather"/>
                <a:cs typeface="Merriweather"/>
                <a:sym typeface="Merriweather"/>
              </a:rPr>
              <a:t> SD1 et configuration des interfaces sur les </a:t>
            </a:r>
            <a:r>
              <a:rPr lang="en-US" sz="1437" dirty="0" err="1">
                <a:solidFill>
                  <a:srgbClr val="E2E6E9"/>
                </a:solidFill>
                <a:latin typeface="Merriweather"/>
                <a:ea typeface="Merriweather"/>
                <a:cs typeface="Merriweather"/>
                <a:sym typeface="Merriweather"/>
              </a:rPr>
              <a:t>routeurs</a:t>
            </a:r>
            <a:r>
              <a:rPr lang="en-US" sz="1437" dirty="0">
                <a:solidFill>
                  <a:srgbClr val="E2E6E9"/>
                </a:solidFill>
                <a:latin typeface="Merriweather"/>
                <a:ea typeface="Merriweather"/>
                <a:cs typeface="Merriweather"/>
                <a:sym typeface="Merriweather"/>
              </a:rPr>
              <a:t> R1, R2 et R3, </a:t>
            </a:r>
            <a:r>
              <a:rPr lang="en-US" sz="1437" dirty="0" err="1">
                <a:solidFill>
                  <a:srgbClr val="E2E6E9"/>
                </a:solidFill>
                <a:latin typeface="Merriweather"/>
                <a:ea typeface="Merriweather"/>
                <a:cs typeface="Merriweather"/>
                <a:sym typeface="Merriweather"/>
              </a:rPr>
              <a:t>permettant</a:t>
            </a:r>
            <a:r>
              <a:rPr lang="en-US" sz="1437" dirty="0">
                <a:solidFill>
                  <a:srgbClr val="E2E6E9"/>
                </a:solidFill>
                <a:latin typeface="Merriweather"/>
                <a:ea typeface="Merriweather"/>
                <a:cs typeface="Merriweather"/>
                <a:sym typeface="Merriweather"/>
              </a:rPr>
              <a:t> la communication entre les </a:t>
            </a:r>
            <a:r>
              <a:rPr lang="en-US" sz="1437" dirty="0" err="1">
                <a:solidFill>
                  <a:srgbClr val="E2E6E9"/>
                </a:solidFill>
                <a:latin typeface="Merriweather"/>
                <a:ea typeface="Merriweather"/>
                <a:cs typeface="Merriweather"/>
                <a:sym typeface="Merriweather"/>
              </a:rPr>
              <a:t>différents</a:t>
            </a:r>
            <a:r>
              <a:rPr lang="en-US" sz="1437" dirty="0">
                <a:solidFill>
                  <a:srgbClr val="E2E6E9"/>
                </a:solidFill>
                <a:latin typeface="Merriweather"/>
                <a:ea typeface="Merriweather"/>
                <a:cs typeface="Merriweather"/>
                <a:sym typeface="Merriweather"/>
              </a:rPr>
              <a:t> segments réseau.</a:t>
            </a:r>
          </a:p>
        </p:txBody>
      </p:sp>
      <p:sp>
        <p:nvSpPr>
          <p:cNvPr id="9" name="Freeform 9" descr="preencoded.png"/>
          <p:cNvSpPr/>
          <p:nvPr/>
        </p:nvSpPr>
        <p:spPr>
          <a:xfrm>
            <a:off x="656779" y="3159770"/>
            <a:ext cx="938212" cy="2225278"/>
          </a:xfrm>
          <a:custGeom>
            <a:avLst/>
            <a:gdLst/>
            <a:ahLst/>
            <a:cxnLst/>
            <a:rect l="l" t="t" r="r" b="b"/>
            <a:pathLst>
              <a:path w="938212" h="2225278">
                <a:moveTo>
                  <a:pt x="0" y="0"/>
                </a:moveTo>
                <a:lnTo>
                  <a:pt x="938212" y="0"/>
                </a:lnTo>
                <a:lnTo>
                  <a:pt x="938212" y="2225278"/>
                </a:lnTo>
                <a:lnTo>
                  <a:pt x="0" y="2225278"/>
                </a:lnTo>
                <a:lnTo>
                  <a:pt x="0" y="0"/>
                </a:lnTo>
                <a:close/>
              </a:path>
            </a:pathLst>
          </a:custGeom>
          <a:blipFill>
            <a:blip r:embed="rId5"/>
            <a:stretch>
              <a:fillRect l="-173" r="-173"/>
            </a:stretch>
          </a:blipFill>
        </p:spPr>
      </p:sp>
      <p:sp>
        <p:nvSpPr>
          <p:cNvPr id="10" name="TextBox 10"/>
          <p:cNvSpPr txBox="1"/>
          <p:nvPr/>
        </p:nvSpPr>
        <p:spPr>
          <a:xfrm>
            <a:off x="1782515" y="3328244"/>
            <a:ext cx="3790504" cy="272126"/>
          </a:xfrm>
          <a:prstGeom prst="rect">
            <a:avLst/>
          </a:prstGeom>
        </p:spPr>
        <p:txBody>
          <a:bodyPr lIns="0" tIns="0" rIns="0" bIns="0" rtlCol="0" anchor="t">
            <a:spAutoFit/>
          </a:bodyPr>
          <a:lstStyle/>
          <a:p>
            <a:pPr algn="l">
              <a:lnSpc>
                <a:spcPts val="2249"/>
              </a:lnSpc>
            </a:pPr>
            <a:r>
              <a:rPr lang="en-US" sz="1600" dirty="0" err="1">
                <a:solidFill>
                  <a:srgbClr val="E2E6E9"/>
                </a:solidFill>
                <a:latin typeface="Merriweather"/>
                <a:ea typeface="Merriweather"/>
                <a:cs typeface="Merriweather"/>
                <a:sym typeface="Merriweather"/>
              </a:rPr>
              <a:t>Déploiement</a:t>
            </a:r>
            <a:r>
              <a:rPr lang="en-US" sz="1812" dirty="0">
                <a:solidFill>
                  <a:srgbClr val="E2E6E9"/>
                </a:solidFill>
                <a:latin typeface="Merriweather"/>
                <a:ea typeface="Merriweather"/>
                <a:cs typeface="Merriweather"/>
                <a:sym typeface="Merriweather"/>
              </a:rPr>
              <a:t> OSPFv2 Multi-zones</a:t>
            </a:r>
          </a:p>
        </p:txBody>
      </p:sp>
      <p:sp>
        <p:nvSpPr>
          <p:cNvPr id="11" name="TextBox 11"/>
          <p:cNvSpPr txBox="1"/>
          <p:nvPr/>
        </p:nvSpPr>
        <p:spPr>
          <a:xfrm>
            <a:off x="1782515" y="3695849"/>
            <a:ext cx="15848707" cy="357336"/>
          </a:xfrm>
          <a:prstGeom prst="rect">
            <a:avLst/>
          </a:prstGeom>
        </p:spPr>
        <p:txBody>
          <a:bodyPr lIns="0" tIns="0" rIns="0" bIns="0" rtlCol="0" anchor="t">
            <a:spAutoFit/>
          </a:bodyPr>
          <a:lstStyle/>
          <a:p>
            <a:pPr marL="216793" lvl="1" indent="-108396" algn="l">
              <a:lnSpc>
                <a:spcPts val="2312"/>
              </a:lnSpc>
              <a:buFont typeface="Arial"/>
              <a:buChar char="•"/>
            </a:pPr>
            <a:r>
              <a:rPr lang="en-US" sz="1437">
                <a:solidFill>
                  <a:srgbClr val="E2E6E9"/>
                </a:solidFill>
                <a:latin typeface="Merriweather"/>
                <a:ea typeface="Merriweather"/>
                <a:cs typeface="Merriweather"/>
                <a:sym typeface="Merriweather"/>
              </a:rPr>
              <a:t>Zone 10 pour le site principal (EntrepriseA)</a:t>
            </a:r>
          </a:p>
        </p:txBody>
      </p:sp>
      <p:sp>
        <p:nvSpPr>
          <p:cNvPr id="12" name="TextBox 12"/>
          <p:cNvSpPr txBox="1"/>
          <p:nvPr/>
        </p:nvSpPr>
        <p:spPr>
          <a:xfrm>
            <a:off x="1782515" y="4061669"/>
            <a:ext cx="15848707" cy="357336"/>
          </a:xfrm>
          <a:prstGeom prst="rect">
            <a:avLst/>
          </a:prstGeom>
        </p:spPr>
        <p:txBody>
          <a:bodyPr lIns="0" tIns="0" rIns="0" bIns="0" rtlCol="0" anchor="t">
            <a:spAutoFit/>
          </a:bodyPr>
          <a:lstStyle/>
          <a:p>
            <a:pPr marL="216793" lvl="1" indent="-108396" algn="l">
              <a:lnSpc>
                <a:spcPts val="2312"/>
              </a:lnSpc>
              <a:buFont typeface="Arial"/>
              <a:buChar char="•"/>
            </a:pPr>
            <a:r>
              <a:rPr lang="en-US" sz="1437">
                <a:solidFill>
                  <a:srgbClr val="E2E6E9"/>
                </a:solidFill>
                <a:latin typeface="Merriweather"/>
                <a:ea typeface="Merriweather"/>
                <a:cs typeface="Merriweather"/>
                <a:sym typeface="Merriweather"/>
              </a:rPr>
              <a:t>Zone 20 pour l’Agence1</a:t>
            </a:r>
          </a:p>
        </p:txBody>
      </p:sp>
      <p:sp>
        <p:nvSpPr>
          <p:cNvPr id="13" name="TextBox 13"/>
          <p:cNvSpPr txBox="1"/>
          <p:nvPr/>
        </p:nvSpPr>
        <p:spPr>
          <a:xfrm>
            <a:off x="1782515" y="4427488"/>
            <a:ext cx="15848707" cy="357336"/>
          </a:xfrm>
          <a:prstGeom prst="rect">
            <a:avLst/>
          </a:prstGeom>
        </p:spPr>
        <p:txBody>
          <a:bodyPr lIns="0" tIns="0" rIns="0" bIns="0" rtlCol="0" anchor="t">
            <a:spAutoFit/>
          </a:bodyPr>
          <a:lstStyle/>
          <a:p>
            <a:pPr marL="216793" lvl="1" indent="-108396" algn="l">
              <a:lnSpc>
                <a:spcPts val="2312"/>
              </a:lnSpc>
              <a:buFont typeface="Arial"/>
              <a:buChar char="•"/>
            </a:pPr>
            <a:r>
              <a:rPr lang="en-US" sz="1437">
                <a:solidFill>
                  <a:srgbClr val="E2E6E9"/>
                </a:solidFill>
                <a:latin typeface="Merriweather"/>
                <a:ea typeface="Merriweather"/>
                <a:cs typeface="Merriweather"/>
                <a:sym typeface="Merriweather"/>
              </a:rPr>
              <a:t>Zone backbone (zone 0) pour l’interconnexion des sites</a:t>
            </a:r>
          </a:p>
        </p:txBody>
      </p:sp>
      <p:sp>
        <p:nvSpPr>
          <p:cNvPr id="14" name="TextBox 14"/>
          <p:cNvSpPr txBox="1"/>
          <p:nvPr/>
        </p:nvSpPr>
        <p:spPr>
          <a:xfrm>
            <a:off x="1782515" y="4840189"/>
            <a:ext cx="15848707" cy="357336"/>
          </a:xfrm>
          <a:prstGeom prst="rect">
            <a:avLst/>
          </a:prstGeom>
        </p:spPr>
        <p:txBody>
          <a:bodyPr lIns="0" tIns="0" rIns="0" bIns="0" rtlCol="0" anchor="t">
            <a:spAutoFit/>
          </a:bodyPr>
          <a:lstStyle/>
          <a:p>
            <a:pPr algn="l">
              <a:lnSpc>
                <a:spcPts val="2312"/>
              </a:lnSpc>
            </a:pPr>
            <a:r>
              <a:rPr lang="en-US" sz="1437">
                <a:solidFill>
                  <a:srgbClr val="E2E6E9"/>
                </a:solidFill>
                <a:latin typeface="Merriweather"/>
                <a:ea typeface="Merriweather"/>
                <a:cs typeface="Merriweather"/>
                <a:sym typeface="Merriweather"/>
              </a:rPr>
              <a:t>Cette architecture OSPF assure une convergence rapide et une évolutivité.</a:t>
            </a:r>
          </a:p>
        </p:txBody>
      </p:sp>
      <p:sp>
        <p:nvSpPr>
          <p:cNvPr id="15" name="Freeform 15" descr="preencoded.png"/>
          <p:cNvSpPr/>
          <p:nvPr/>
        </p:nvSpPr>
        <p:spPr>
          <a:xfrm>
            <a:off x="656779" y="5385048"/>
            <a:ext cx="938212" cy="2225278"/>
          </a:xfrm>
          <a:custGeom>
            <a:avLst/>
            <a:gdLst/>
            <a:ahLst/>
            <a:cxnLst/>
            <a:rect l="l" t="t" r="r" b="b"/>
            <a:pathLst>
              <a:path w="938212" h="2225278">
                <a:moveTo>
                  <a:pt x="0" y="0"/>
                </a:moveTo>
                <a:lnTo>
                  <a:pt x="938212" y="0"/>
                </a:lnTo>
                <a:lnTo>
                  <a:pt x="938212" y="2225277"/>
                </a:lnTo>
                <a:lnTo>
                  <a:pt x="0" y="2225277"/>
                </a:lnTo>
                <a:lnTo>
                  <a:pt x="0" y="0"/>
                </a:lnTo>
                <a:close/>
              </a:path>
            </a:pathLst>
          </a:custGeom>
          <a:blipFill>
            <a:blip r:embed="rId6"/>
            <a:stretch>
              <a:fillRect l="-173" r="-173"/>
            </a:stretch>
          </a:blipFill>
        </p:spPr>
      </p:sp>
      <p:sp>
        <p:nvSpPr>
          <p:cNvPr id="16" name="TextBox 16"/>
          <p:cNvSpPr txBox="1"/>
          <p:nvPr/>
        </p:nvSpPr>
        <p:spPr>
          <a:xfrm>
            <a:off x="1782515" y="5553523"/>
            <a:ext cx="3512046" cy="265073"/>
          </a:xfrm>
          <a:prstGeom prst="rect">
            <a:avLst/>
          </a:prstGeom>
        </p:spPr>
        <p:txBody>
          <a:bodyPr lIns="0" tIns="0" rIns="0" bIns="0" rtlCol="0" anchor="t">
            <a:spAutoFit/>
          </a:bodyPr>
          <a:lstStyle/>
          <a:p>
            <a:pPr algn="l">
              <a:lnSpc>
                <a:spcPts val="2249"/>
              </a:lnSpc>
            </a:pPr>
            <a:r>
              <a:rPr lang="en-US" sz="1600" dirty="0" err="1">
                <a:solidFill>
                  <a:srgbClr val="E2E6E9"/>
                </a:solidFill>
                <a:latin typeface="Merriweather"/>
                <a:ea typeface="Merriweather"/>
                <a:cs typeface="Merriweather"/>
                <a:sym typeface="Merriweather"/>
              </a:rPr>
              <a:t>Rôles</a:t>
            </a:r>
            <a:r>
              <a:rPr lang="en-US" sz="1600" dirty="0">
                <a:solidFill>
                  <a:srgbClr val="E2E6E9"/>
                </a:solidFill>
                <a:latin typeface="Merriweather"/>
                <a:ea typeface="Merriweather"/>
                <a:cs typeface="Merriweather"/>
                <a:sym typeface="Merriweather"/>
              </a:rPr>
              <a:t> OSPF (DR, BDR, </a:t>
            </a:r>
            <a:r>
              <a:rPr lang="en-US" sz="1600" dirty="0" err="1">
                <a:solidFill>
                  <a:srgbClr val="E2E6E9"/>
                </a:solidFill>
                <a:latin typeface="Merriweather"/>
                <a:ea typeface="Merriweather"/>
                <a:cs typeface="Merriweather"/>
                <a:sym typeface="Merriweather"/>
              </a:rPr>
              <a:t>DROther</a:t>
            </a:r>
            <a:r>
              <a:rPr lang="en-US" sz="1600" dirty="0">
                <a:solidFill>
                  <a:srgbClr val="E2E6E9"/>
                </a:solidFill>
                <a:latin typeface="Merriweather"/>
                <a:ea typeface="Merriweather"/>
                <a:cs typeface="Merriweather"/>
                <a:sym typeface="Merriweather"/>
              </a:rPr>
              <a:t>)</a:t>
            </a:r>
          </a:p>
        </p:txBody>
      </p:sp>
      <p:sp>
        <p:nvSpPr>
          <p:cNvPr id="17" name="TextBox 17"/>
          <p:cNvSpPr txBox="1"/>
          <p:nvPr/>
        </p:nvSpPr>
        <p:spPr>
          <a:xfrm>
            <a:off x="1782515" y="5921128"/>
            <a:ext cx="15848707" cy="357336"/>
          </a:xfrm>
          <a:prstGeom prst="rect">
            <a:avLst/>
          </a:prstGeom>
        </p:spPr>
        <p:txBody>
          <a:bodyPr lIns="0" tIns="0" rIns="0" bIns="0" rtlCol="0" anchor="t">
            <a:spAutoFit/>
          </a:bodyPr>
          <a:lstStyle/>
          <a:p>
            <a:pPr algn="l">
              <a:lnSpc>
                <a:spcPts val="2312"/>
              </a:lnSpc>
            </a:pPr>
            <a:r>
              <a:rPr lang="en-US" sz="1437">
                <a:solidFill>
                  <a:srgbClr val="E2E6E9"/>
                </a:solidFill>
                <a:latin typeface="Merriweather"/>
                <a:ea typeface="Merriweather"/>
                <a:cs typeface="Merriweather"/>
                <a:sym typeface="Merriweather"/>
              </a:rPr>
              <a:t>Attribution des rôles de DR, BDR et DROther en définissant les priorités OSPF et les router-ID pour optimiser la gestion des adjacences et réduire le trafic de mise à jour.</a:t>
            </a:r>
          </a:p>
        </p:txBody>
      </p:sp>
      <p:sp>
        <p:nvSpPr>
          <p:cNvPr id="18" name="TextBox 18"/>
          <p:cNvSpPr txBox="1"/>
          <p:nvPr/>
        </p:nvSpPr>
        <p:spPr>
          <a:xfrm>
            <a:off x="1782515" y="6333827"/>
            <a:ext cx="15848707" cy="357336"/>
          </a:xfrm>
          <a:prstGeom prst="rect">
            <a:avLst/>
          </a:prstGeom>
        </p:spPr>
        <p:txBody>
          <a:bodyPr lIns="0" tIns="0" rIns="0" bIns="0" rtlCol="0" anchor="t">
            <a:spAutoFit/>
          </a:bodyPr>
          <a:lstStyle/>
          <a:p>
            <a:pPr marL="216793" lvl="1" indent="-108396" algn="l">
              <a:lnSpc>
                <a:spcPts val="2312"/>
              </a:lnSpc>
              <a:buFont typeface="Arial"/>
              <a:buChar char="•"/>
            </a:pPr>
            <a:r>
              <a:rPr lang="en-US" sz="1437">
                <a:solidFill>
                  <a:srgbClr val="E2E6E9"/>
                </a:solidFill>
                <a:latin typeface="Merriweather"/>
                <a:ea typeface="Merriweather"/>
                <a:cs typeface="Merriweather"/>
                <a:sym typeface="Merriweather"/>
              </a:rPr>
              <a:t>SD1 en tant que DR (Designated Router)</a:t>
            </a:r>
          </a:p>
        </p:txBody>
      </p:sp>
      <p:sp>
        <p:nvSpPr>
          <p:cNvPr id="19" name="TextBox 19"/>
          <p:cNvSpPr txBox="1"/>
          <p:nvPr/>
        </p:nvSpPr>
        <p:spPr>
          <a:xfrm>
            <a:off x="1782515" y="6699648"/>
            <a:ext cx="15848707" cy="357336"/>
          </a:xfrm>
          <a:prstGeom prst="rect">
            <a:avLst/>
          </a:prstGeom>
        </p:spPr>
        <p:txBody>
          <a:bodyPr lIns="0" tIns="0" rIns="0" bIns="0" rtlCol="0" anchor="t">
            <a:spAutoFit/>
          </a:bodyPr>
          <a:lstStyle/>
          <a:p>
            <a:pPr marL="216793" lvl="1" indent="-108396" algn="l">
              <a:lnSpc>
                <a:spcPts val="2312"/>
              </a:lnSpc>
              <a:buFont typeface="Arial"/>
              <a:buChar char="•"/>
            </a:pPr>
            <a:r>
              <a:rPr lang="en-US" sz="1437">
                <a:solidFill>
                  <a:srgbClr val="E2E6E9"/>
                </a:solidFill>
                <a:latin typeface="Merriweather"/>
                <a:ea typeface="Merriweather"/>
                <a:cs typeface="Merriweather"/>
                <a:sym typeface="Merriweather"/>
              </a:rPr>
              <a:t>SA1 en tant que BDR (Backup Designated Router)</a:t>
            </a:r>
          </a:p>
        </p:txBody>
      </p:sp>
      <p:sp>
        <p:nvSpPr>
          <p:cNvPr id="20" name="TextBox 20"/>
          <p:cNvSpPr txBox="1"/>
          <p:nvPr/>
        </p:nvSpPr>
        <p:spPr>
          <a:xfrm>
            <a:off x="1782515" y="7065466"/>
            <a:ext cx="15848707" cy="357336"/>
          </a:xfrm>
          <a:prstGeom prst="rect">
            <a:avLst/>
          </a:prstGeom>
        </p:spPr>
        <p:txBody>
          <a:bodyPr lIns="0" tIns="0" rIns="0" bIns="0" rtlCol="0" anchor="t">
            <a:spAutoFit/>
          </a:bodyPr>
          <a:lstStyle/>
          <a:p>
            <a:pPr marL="216793" lvl="1" indent="-108396" algn="l">
              <a:lnSpc>
                <a:spcPts val="2312"/>
              </a:lnSpc>
              <a:buFont typeface="Arial"/>
              <a:buChar char="•"/>
            </a:pPr>
            <a:r>
              <a:rPr lang="en-US" sz="1437">
                <a:solidFill>
                  <a:srgbClr val="E2E6E9"/>
                </a:solidFill>
                <a:latin typeface="Merriweather"/>
                <a:ea typeface="Merriweather"/>
                <a:cs typeface="Merriweather"/>
                <a:sym typeface="Merriweather"/>
              </a:rPr>
              <a:t>SA2 en tant que DROther</a:t>
            </a:r>
          </a:p>
        </p:txBody>
      </p:sp>
      <p:sp>
        <p:nvSpPr>
          <p:cNvPr id="21" name="Freeform 21" descr="preencoded.png"/>
          <p:cNvSpPr/>
          <p:nvPr/>
        </p:nvSpPr>
        <p:spPr>
          <a:xfrm>
            <a:off x="656779" y="7610326"/>
            <a:ext cx="938212" cy="1859459"/>
          </a:xfrm>
          <a:custGeom>
            <a:avLst/>
            <a:gdLst/>
            <a:ahLst/>
            <a:cxnLst/>
            <a:rect l="l" t="t" r="r" b="b"/>
            <a:pathLst>
              <a:path w="938212" h="1859459">
                <a:moveTo>
                  <a:pt x="0" y="0"/>
                </a:moveTo>
                <a:lnTo>
                  <a:pt x="938212" y="0"/>
                </a:lnTo>
                <a:lnTo>
                  <a:pt x="938212" y="1859459"/>
                </a:lnTo>
                <a:lnTo>
                  <a:pt x="0" y="1859459"/>
                </a:lnTo>
                <a:lnTo>
                  <a:pt x="0" y="0"/>
                </a:lnTo>
                <a:close/>
              </a:path>
            </a:pathLst>
          </a:custGeom>
          <a:blipFill>
            <a:blip r:embed="rId7"/>
            <a:stretch>
              <a:fillRect l="-310" r="-310"/>
            </a:stretch>
          </a:blipFill>
        </p:spPr>
      </p:sp>
      <p:sp>
        <p:nvSpPr>
          <p:cNvPr id="22" name="TextBox 22"/>
          <p:cNvSpPr txBox="1"/>
          <p:nvPr/>
        </p:nvSpPr>
        <p:spPr>
          <a:xfrm>
            <a:off x="1782515" y="7778800"/>
            <a:ext cx="2582615" cy="272126"/>
          </a:xfrm>
          <a:prstGeom prst="rect">
            <a:avLst/>
          </a:prstGeom>
        </p:spPr>
        <p:txBody>
          <a:bodyPr lIns="0" tIns="0" rIns="0" bIns="0" rtlCol="0" anchor="t">
            <a:spAutoFit/>
          </a:bodyPr>
          <a:lstStyle/>
          <a:p>
            <a:pPr algn="l">
              <a:lnSpc>
                <a:spcPts val="2249"/>
              </a:lnSpc>
            </a:pPr>
            <a:r>
              <a:rPr lang="en-US" sz="1600" dirty="0" err="1">
                <a:solidFill>
                  <a:srgbClr val="E2E6E9"/>
                </a:solidFill>
                <a:latin typeface="Merriweather"/>
                <a:ea typeface="Merriweather"/>
                <a:cs typeface="Merriweather"/>
                <a:sym typeface="Merriweather"/>
              </a:rPr>
              <a:t>Récapitulation</a:t>
            </a:r>
            <a:r>
              <a:rPr lang="en-US" sz="1812" dirty="0">
                <a:solidFill>
                  <a:srgbClr val="E2E6E9"/>
                </a:solidFill>
                <a:latin typeface="Merriweather"/>
                <a:ea typeface="Merriweather"/>
                <a:cs typeface="Merriweather"/>
                <a:sym typeface="Merriweather"/>
              </a:rPr>
              <a:t> de Zone</a:t>
            </a:r>
          </a:p>
        </p:txBody>
      </p:sp>
      <p:sp>
        <p:nvSpPr>
          <p:cNvPr id="23" name="TextBox 23"/>
          <p:cNvSpPr txBox="1"/>
          <p:nvPr/>
        </p:nvSpPr>
        <p:spPr>
          <a:xfrm>
            <a:off x="1782515" y="8146405"/>
            <a:ext cx="15848707" cy="357336"/>
          </a:xfrm>
          <a:prstGeom prst="rect">
            <a:avLst/>
          </a:prstGeom>
        </p:spPr>
        <p:txBody>
          <a:bodyPr lIns="0" tIns="0" rIns="0" bIns="0" rtlCol="0" anchor="t">
            <a:spAutoFit/>
          </a:bodyPr>
          <a:lstStyle/>
          <a:p>
            <a:pPr algn="l">
              <a:lnSpc>
                <a:spcPts val="2312"/>
              </a:lnSpc>
            </a:pPr>
            <a:r>
              <a:rPr lang="en-US" sz="1437">
                <a:solidFill>
                  <a:srgbClr val="E2E6E9"/>
                </a:solidFill>
                <a:latin typeface="Merriweather"/>
                <a:ea typeface="Merriweather"/>
                <a:cs typeface="Merriweather"/>
                <a:sym typeface="Merriweather"/>
              </a:rPr>
              <a:t>Application de récapitulations de zone pour simplifier les tables de routage et réduire la taille des bases de données OSPF. Ceci améliore la performance et la stabilité du réseau.</a:t>
            </a:r>
          </a:p>
        </p:txBody>
      </p:sp>
      <p:sp>
        <p:nvSpPr>
          <p:cNvPr id="24" name="TextBox 24"/>
          <p:cNvSpPr txBox="1"/>
          <p:nvPr/>
        </p:nvSpPr>
        <p:spPr>
          <a:xfrm>
            <a:off x="1782515" y="8559105"/>
            <a:ext cx="15848707" cy="357336"/>
          </a:xfrm>
          <a:prstGeom prst="rect">
            <a:avLst/>
          </a:prstGeom>
        </p:spPr>
        <p:txBody>
          <a:bodyPr lIns="0" tIns="0" rIns="0" bIns="0" rtlCol="0" anchor="t">
            <a:spAutoFit/>
          </a:bodyPr>
          <a:lstStyle/>
          <a:p>
            <a:pPr marL="216793" lvl="1" indent="-108396" algn="l">
              <a:lnSpc>
                <a:spcPts val="2312"/>
              </a:lnSpc>
              <a:buFont typeface="Arial"/>
              <a:buChar char="•"/>
            </a:pPr>
            <a:r>
              <a:rPr lang="en-US" sz="1437">
                <a:solidFill>
                  <a:srgbClr val="E2E6E9"/>
                </a:solidFill>
                <a:latin typeface="Merriweather"/>
                <a:ea typeface="Merriweather"/>
                <a:cs typeface="Merriweather"/>
                <a:sym typeface="Merriweather"/>
              </a:rPr>
              <a:t>Zone 10 résumée en 192.168.36.0/23</a:t>
            </a:r>
          </a:p>
        </p:txBody>
      </p:sp>
      <p:sp>
        <p:nvSpPr>
          <p:cNvPr id="25" name="TextBox 25"/>
          <p:cNvSpPr txBox="1"/>
          <p:nvPr/>
        </p:nvSpPr>
        <p:spPr>
          <a:xfrm>
            <a:off x="1782515" y="8924925"/>
            <a:ext cx="15848707" cy="357336"/>
          </a:xfrm>
          <a:prstGeom prst="rect">
            <a:avLst/>
          </a:prstGeom>
        </p:spPr>
        <p:txBody>
          <a:bodyPr lIns="0" tIns="0" rIns="0" bIns="0" rtlCol="0" anchor="t">
            <a:spAutoFit/>
          </a:bodyPr>
          <a:lstStyle/>
          <a:p>
            <a:pPr marL="216793" lvl="1" indent="-108396" algn="l">
              <a:lnSpc>
                <a:spcPts val="2312"/>
              </a:lnSpc>
              <a:buFont typeface="Arial"/>
              <a:buChar char="•"/>
            </a:pPr>
            <a:r>
              <a:rPr lang="en-US" sz="1437">
                <a:solidFill>
                  <a:srgbClr val="E2E6E9"/>
                </a:solidFill>
                <a:latin typeface="Merriweather"/>
                <a:ea typeface="Merriweather"/>
                <a:cs typeface="Merriweather"/>
                <a:sym typeface="Merriweather"/>
              </a:rPr>
              <a:t>Zone 20 résumée en 192.168.39.0/25</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90196"/>
              </a:srgbClr>
            </a:solidFill>
          </p:spPr>
        </p:sp>
      </p:grpSp>
      <p:sp>
        <p:nvSpPr>
          <p:cNvPr id="5" name="TextBox 5"/>
          <p:cNvSpPr txBox="1"/>
          <p:nvPr/>
        </p:nvSpPr>
        <p:spPr>
          <a:xfrm>
            <a:off x="1079747" y="597150"/>
            <a:ext cx="14632186" cy="992684"/>
          </a:xfrm>
          <a:prstGeom prst="rect">
            <a:avLst/>
          </a:prstGeom>
        </p:spPr>
        <p:txBody>
          <a:bodyPr lIns="0" tIns="0" rIns="0" bIns="0" rtlCol="0" anchor="t">
            <a:spAutoFit/>
          </a:bodyPr>
          <a:lstStyle/>
          <a:p>
            <a:pPr algn="l">
              <a:lnSpc>
                <a:spcPts val="7562"/>
              </a:lnSpc>
            </a:pPr>
            <a:r>
              <a:rPr lang="en-US" sz="6062" dirty="0" err="1">
                <a:solidFill>
                  <a:srgbClr val="F5F0F0"/>
                </a:solidFill>
                <a:latin typeface="Merriweather"/>
                <a:ea typeface="Merriweather"/>
                <a:cs typeface="Merriweather"/>
                <a:sym typeface="Merriweather"/>
              </a:rPr>
              <a:t>Sécurisation</a:t>
            </a:r>
            <a:r>
              <a:rPr lang="en-US" sz="6062" dirty="0">
                <a:solidFill>
                  <a:srgbClr val="F5F0F0"/>
                </a:solidFill>
                <a:latin typeface="Merriweather"/>
                <a:ea typeface="Merriweather"/>
                <a:cs typeface="Merriweather"/>
                <a:sym typeface="Merriweather"/>
              </a:rPr>
              <a:t> de </a:t>
            </a:r>
            <a:r>
              <a:rPr lang="en-US" sz="6062" dirty="0" err="1">
                <a:solidFill>
                  <a:srgbClr val="F5F0F0"/>
                </a:solidFill>
                <a:latin typeface="Merriweather"/>
                <a:ea typeface="Merriweather"/>
                <a:cs typeface="Merriweather"/>
                <a:sym typeface="Merriweather"/>
              </a:rPr>
              <a:t>l'Accès</a:t>
            </a:r>
            <a:r>
              <a:rPr lang="en-US" sz="6062" dirty="0">
                <a:solidFill>
                  <a:srgbClr val="F5F0F0"/>
                </a:solidFill>
                <a:latin typeface="Merriweather"/>
                <a:ea typeface="Merriweather"/>
                <a:cs typeface="Merriweather"/>
                <a:sym typeface="Merriweather"/>
              </a:rPr>
              <a:t> Internet via NAT</a:t>
            </a:r>
          </a:p>
        </p:txBody>
      </p:sp>
      <p:grpSp>
        <p:nvGrpSpPr>
          <p:cNvPr id="6" name="Group 6"/>
          <p:cNvGrpSpPr/>
          <p:nvPr/>
        </p:nvGrpSpPr>
        <p:grpSpPr>
          <a:xfrm>
            <a:off x="1070222" y="2554932"/>
            <a:ext cx="5189487" cy="6758136"/>
            <a:chOff x="0" y="0"/>
            <a:chExt cx="6919317" cy="9010848"/>
          </a:xfrm>
        </p:grpSpPr>
        <p:sp>
          <p:nvSpPr>
            <p:cNvPr id="7" name="Freeform 7"/>
            <p:cNvSpPr/>
            <p:nvPr/>
          </p:nvSpPr>
          <p:spPr>
            <a:xfrm>
              <a:off x="12700" y="12700"/>
              <a:ext cx="6893813" cy="8985377"/>
            </a:xfrm>
            <a:custGeom>
              <a:avLst/>
              <a:gdLst/>
              <a:ahLst/>
              <a:cxnLst/>
              <a:rect l="l" t="t" r="r" b="b"/>
              <a:pathLst>
                <a:path w="6893813" h="8985377">
                  <a:moveTo>
                    <a:pt x="0" y="172847"/>
                  </a:moveTo>
                  <a:cubicBezTo>
                    <a:pt x="0" y="77470"/>
                    <a:pt x="77343" y="0"/>
                    <a:pt x="172720" y="0"/>
                  </a:cubicBezTo>
                  <a:lnTo>
                    <a:pt x="6721094" y="0"/>
                  </a:lnTo>
                  <a:cubicBezTo>
                    <a:pt x="6816471" y="0"/>
                    <a:pt x="6893813" y="77470"/>
                    <a:pt x="6893813" y="172847"/>
                  </a:cubicBezTo>
                  <a:lnTo>
                    <a:pt x="6893813" y="8812530"/>
                  </a:lnTo>
                  <a:cubicBezTo>
                    <a:pt x="6893813" y="8908035"/>
                    <a:pt x="6816471" y="8985377"/>
                    <a:pt x="6721094" y="8985377"/>
                  </a:cubicBezTo>
                  <a:lnTo>
                    <a:pt x="172720" y="8985377"/>
                  </a:lnTo>
                  <a:cubicBezTo>
                    <a:pt x="77343" y="8985377"/>
                    <a:pt x="0" y="8907907"/>
                    <a:pt x="0" y="8812530"/>
                  </a:cubicBezTo>
                  <a:close/>
                </a:path>
              </a:pathLst>
            </a:custGeom>
            <a:solidFill>
              <a:srgbClr val="003180"/>
            </a:solidFill>
          </p:spPr>
        </p:sp>
        <p:sp>
          <p:nvSpPr>
            <p:cNvPr id="8" name="Freeform 8"/>
            <p:cNvSpPr/>
            <p:nvPr/>
          </p:nvSpPr>
          <p:spPr>
            <a:xfrm>
              <a:off x="0" y="0"/>
              <a:ext cx="6919213" cy="9010904"/>
            </a:xfrm>
            <a:custGeom>
              <a:avLst/>
              <a:gdLst/>
              <a:ahLst/>
              <a:cxnLst/>
              <a:rect l="l" t="t" r="r" b="b"/>
              <a:pathLst>
                <a:path w="6919213" h="9010904">
                  <a:moveTo>
                    <a:pt x="0" y="185547"/>
                  </a:moveTo>
                  <a:cubicBezTo>
                    <a:pt x="0" y="83058"/>
                    <a:pt x="83058" y="0"/>
                    <a:pt x="185420" y="0"/>
                  </a:cubicBezTo>
                  <a:lnTo>
                    <a:pt x="6733794" y="0"/>
                  </a:lnTo>
                  <a:lnTo>
                    <a:pt x="6733794" y="12700"/>
                  </a:lnTo>
                  <a:lnTo>
                    <a:pt x="6733794" y="0"/>
                  </a:lnTo>
                  <a:cubicBezTo>
                    <a:pt x="6836283" y="0"/>
                    <a:pt x="6919213" y="83058"/>
                    <a:pt x="6919213" y="185547"/>
                  </a:cubicBezTo>
                  <a:lnTo>
                    <a:pt x="6906513" y="185547"/>
                  </a:lnTo>
                  <a:lnTo>
                    <a:pt x="6919213" y="185547"/>
                  </a:lnTo>
                  <a:lnTo>
                    <a:pt x="6919213" y="8825230"/>
                  </a:lnTo>
                  <a:lnTo>
                    <a:pt x="6906513" y="8825230"/>
                  </a:lnTo>
                  <a:lnTo>
                    <a:pt x="6919213" y="8825230"/>
                  </a:lnTo>
                  <a:cubicBezTo>
                    <a:pt x="6919213" y="8927719"/>
                    <a:pt x="6836156" y="9010777"/>
                    <a:pt x="6733794" y="9010777"/>
                  </a:cubicBezTo>
                  <a:lnTo>
                    <a:pt x="6733794" y="8998077"/>
                  </a:lnTo>
                  <a:lnTo>
                    <a:pt x="6733794" y="9010777"/>
                  </a:lnTo>
                  <a:lnTo>
                    <a:pt x="185420" y="9010777"/>
                  </a:lnTo>
                  <a:lnTo>
                    <a:pt x="185420" y="8998077"/>
                  </a:lnTo>
                  <a:lnTo>
                    <a:pt x="185420" y="9010777"/>
                  </a:lnTo>
                  <a:cubicBezTo>
                    <a:pt x="83058" y="9010904"/>
                    <a:pt x="0" y="8927719"/>
                    <a:pt x="0" y="8825230"/>
                  </a:cubicBezTo>
                  <a:lnTo>
                    <a:pt x="0" y="185547"/>
                  </a:lnTo>
                  <a:lnTo>
                    <a:pt x="12700" y="185547"/>
                  </a:lnTo>
                  <a:lnTo>
                    <a:pt x="0" y="185547"/>
                  </a:lnTo>
                  <a:moveTo>
                    <a:pt x="25400" y="185547"/>
                  </a:moveTo>
                  <a:lnTo>
                    <a:pt x="25400" y="8825230"/>
                  </a:lnTo>
                  <a:lnTo>
                    <a:pt x="12700" y="8825230"/>
                  </a:lnTo>
                  <a:lnTo>
                    <a:pt x="25400" y="8825230"/>
                  </a:lnTo>
                  <a:cubicBezTo>
                    <a:pt x="25400" y="8913749"/>
                    <a:pt x="97028" y="8985377"/>
                    <a:pt x="185420" y="8985377"/>
                  </a:cubicBezTo>
                  <a:lnTo>
                    <a:pt x="6733794" y="8985377"/>
                  </a:lnTo>
                  <a:cubicBezTo>
                    <a:pt x="6822186" y="8985377"/>
                    <a:pt x="6893813" y="8913623"/>
                    <a:pt x="6893813" y="8825230"/>
                  </a:cubicBezTo>
                  <a:lnTo>
                    <a:pt x="6893813" y="185547"/>
                  </a:lnTo>
                  <a:cubicBezTo>
                    <a:pt x="6893813" y="97028"/>
                    <a:pt x="6822186" y="25400"/>
                    <a:pt x="6733794" y="25400"/>
                  </a:cubicBezTo>
                  <a:lnTo>
                    <a:pt x="185420" y="25400"/>
                  </a:lnTo>
                  <a:lnTo>
                    <a:pt x="185420" y="12700"/>
                  </a:lnTo>
                  <a:lnTo>
                    <a:pt x="185420" y="25400"/>
                  </a:lnTo>
                  <a:cubicBezTo>
                    <a:pt x="97028" y="25400"/>
                    <a:pt x="25400" y="97155"/>
                    <a:pt x="25400" y="185547"/>
                  </a:cubicBezTo>
                  <a:close/>
                </a:path>
              </a:pathLst>
            </a:custGeom>
            <a:solidFill>
              <a:srgbClr val="194A99"/>
            </a:solidFill>
          </p:spPr>
        </p:sp>
      </p:grpSp>
      <p:sp>
        <p:nvSpPr>
          <p:cNvPr id="9" name="TextBox 9"/>
          <p:cNvSpPr txBox="1"/>
          <p:nvPr/>
        </p:nvSpPr>
        <p:spPr>
          <a:xfrm>
            <a:off x="1407319" y="2882504"/>
            <a:ext cx="4515296" cy="973336"/>
          </a:xfrm>
          <a:prstGeom prst="rect">
            <a:avLst/>
          </a:prstGeom>
        </p:spPr>
        <p:txBody>
          <a:bodyPr lIns="0" tIns="0" rIns="0" bIns="0" rtlCol="0" anchor="t">
            <a:spAutoFit/>
          </a:bodyPr>
          <a:lstStyle/>
          <a:p>
            <a:pPr algn="l">
              <a:lnSpc>
                <a:spcPts val="3749"/>
              </a:lnSpc>
            </a:pPr>
            <a:r>
              <a:rPr lang="en-US" sz="3000">
                <a:solidFill>
                  <a:srgbClr val="E2E6E9"/>
                </a:solidFill>
                <a:latin typeface="Merriweather"/>
                <a:ea typeface="Merriweather"/>
                <a:cs typeface="Merriweather"/>
                <a:sym typeface="Merriweather"/>
              </a:rPr>
              <a:t>NAT Statique pour les Serveurs DMZ</a:t>
            </a:r>
          </a:p>
        </p:txBody>
      </p:sp>
      <p:sp>
        <p:nvSpPr>
          <p:cNvPr id="10" name="TextBox 10"/>
          <p:cNvSpPr txBox="1"/>
          <p:nvPr/>
        </p:nvSpPr>
        <p:spPr>
          <a:xfrm>
            <a:off x="1407319" y="3945582"/>
            <a:ext cx="4515296" cy="3549849"/>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Configuration du NAT statique pour les serveurs DMZ avec des adresses IP publiques fixes. Cela permet un accès constant et prévisible aux services hébergés dans la DMZ depuis l'extérieur.</a:t>
            </a:r>
          </a:p>
        </p:txBody>
      </p:sp>
      <p:grpSp>
        <p:nvGrpSpPr>
          <p:cNvPr id="11" name="Group 11"/>
          <p:cNvGrpSpPr/>
          <p:nvPr/>
        </p:nvGrpSpPr>
        <p:grpSpPr>
          <a:xfrm>
            <a:off x="6549181" y="2554932"/>
            <a:ext cx="5189487" cy="6758136"/>
            <a:chOff x="0" y="0"/>
            <a:chExt cx="6919317" cy="9010848"/>
          </a:xfrm>
        </p:grpSpPr>
        <p:sp>
          <p:nvSpPr>
            <p:cNvPr id="12" name="Freeform 12"/>
            <p:cNvSpPr/>
            <p:nvPr/>
          </p:nvSpPr>
          <p:spPr>
            <a:xfrm>
              <a:off x="12700" y="12700"/>
              <a:ext cx="6893813" cy="8985377"/>
            </a:xfrm>
            <a:custGeom>
              <a:avLst/>
              <a:gdLst/>
              <a:ahLst/>
              <a:cxnLst/>
              <a:rect l="l" t="t" r="r" b="b"/>
              <a:pathLst>
                <a:path w="6893813" h="8985377">
                  <a:moveTo>
                    <a:pt x="0" y="172847"/>
                  </a:moveTo>
                  <a:cubicBezTo>
                    <a:pt x="0" y="77470"/>
                    <a:pt x="77343" y="0"/>
                    <a:pt x="172720" y="0"/>
                  </a:cubicBezTo>
                  <a:lnTo>
                    <a:pt x="6721094" y="0"/>
                  </a:lnTo>
                  <a:cubicBezTo>
                    <a:pt x="6816471" y="0"/>
                    <a:pt x="6893813" y="77470"/>
                    <a:pt x="6893813" y="172847"/>
                  </a:cubicBezTo>
                  <a:lnTo>
                    <a:pt x="6893813" y="8812530"/>
                  </a:lnTo>
                  <a:cubicBezTo>
                    <a:pt x="6893813" y="8908035"/>
                    <a:pt x="6816471" y="8985377"/>
                    <a:pt x="6721094" y="8985377"/>
                  </a:cubicBezTo>
                  <a:lnTo>
                    <a:pt x="172720" y="8985377"/>
                  </a:lnTo>
                  <a:cubicBezTo>
                    <a:pt x="77343" y="8985377"/>
                    <a:pt x="0" y="8907907"/>
                    <a:pt x="0" y="8812530"/>
                  </a:cubicBezTo>
                  <a:close/>
                </a:path>
              </a:pathLst>
            </a:custGeom>
            <a:solidFill>
              <a:srgbClr val="003180"/>
            </a:solidFill>
          </p:spPr>
        </p:sp>
        <p:sp>
          <p:nvSpPr>
            <p:cNvPr id="13" name="Freeform 13"/>
            <p:cNvSpPr/>
            <p:nvPr/>
          </p:nvSpPr>
          <p:spPr>
            <a:xfrm>
              <a:off x="0" y="0"/>
              <a:ext cx="6919213" cy="9010904"/>
            </a:xfrm>
            <a:custGeom>
              <a:avLst/>
              <a:gdLst/>
              <a:ahLst/>
              <a:cxnLst/>
              <a:rect l="l" t="t" r="r" b="b"/>
              <a:pathLst>
                <a:path w="6919213" h="9010904">
                  <a:moveTo>
                    <a:pt x="0" y="185547"/>
                  </a:moveTo>
                  <a:cubicBezTo>
                    <a:pt x="0" y="83058"/>
                    <a:pt x="83058" y="0"/>
                    <a:pt x="185420" y="0"/>
                  </a:cubicBezTo>
                  <a:lnTo>
                    <a:pt x="6733794" y="0"/>
                  </a:lnTo>
                  <a:lnTo>
                    <a:pt x="6733794" y="12700"/>
                  </a:lnTo>
                  <a:lnTo>
                    <a:pt x="6733794" y="0"/>
                  </a:lnTo>
                  <a:cubicBezTo>
                    <a:pt x="6836283" y="0"/>
                    <a:pt x="6919213" y="83058"/>
                    <a:pt x="6919213" y="185547"/>
                  </a:cubicBezTo>
                  <a:lnTo>
                    <a:pt x="6906513" y="185547"/>
                  </a:lnTo>
                  <a:lnTo>
                    <a:pt x="6919213" y="185547"/>
                  </a:lnTo>
                  <a:lnTo>
                    <a:pt x="6919213" y="8825230"/>
                  </a:lnTo>
                  <a:lnTo>
                    <a:pt x="6906513" y="8825230"/>
                  </a:lnTo>
                  <a:lnTo>
                    <a:pt x="6919213" y="8825230"/>
                  </a:lnTo>
                  <a:cubicBezTo>
                    <a:pt x="6919213" y="8927719"/>
                    <a:pt x="6836156" y="9010777"/>
                    <a:pt x="6733794" y="9010777"/>
                  </a:cubicBezTo>
                  <a:lnTo>
                    <a:pt x="6733794" y="8998077"/>
                  </a:lnTo>
                  <a:lnTo>
                    <a:pt x="6733794" y="9010777"/>
                  </a:lnTo>
                  <a:lnTo>
                    <a:pt x="185420" y="9010777"/>
                  </a:lnTo>
                  <a:lnTo>
                    <a:pt x="185420" y="8998077"/>
                  </a:lnTo>
                  <a:lnTo>
                    <a:pt x="185420" y="9010777"/>
                  </a:lnTo>
                  <a:cubicBezTo>
                    <a:pt x="83058" y="9010904"/>
                    <a:pt x="0" y="8927719"/>
                    <a:pt x="0" y="8825230"/>
                  </a:cubicBezTo>
                  <a:lnTo>
                    <a:pt x="0" y="185547"/>
                  </a:lnTo>
                  <a:lnTo>
                    <a:pt x="12700" y="185547"/>
                  </a:lnTo>
                  <a:lnTo>
                    <a:pt x="0" y="185547"/>
                  </a:lnTo>
                  <a:moveTo>
                    <a:pt x="25400" y="185547"/>
                  </a:moveTo>
                  <a:lnTo>
                    <a:pt x="25400" y="8825230"/>
                  </a:lnTo>
                  <a:lnTo>
                    <a:pt x="12700" y="8825230"/>
                  </a:lnTo>
                  <a:lnTo>
                    <a:pt x="25400" y="8825230"/>
                  </a:lnTo>
                  <a:cubicBezTo>
                    <a:pt x="25400" y="8913749"/>
                    <a:pt x="97028" y="8985377"/>
                    <a:pt x="185420" y="8985377"/>
                  </a:cubicBezTo>
                  <a:lnTo>
                    <a:pt x="6733794" y="8985377"/>
                  </a:lnTo>
                  <a:cubicBezTo>
                    <a:pt x="6822186" y="8985377"/>
                    <a:pt x="6893813" y="8913623"/>
                    <a:pt x="6893813" y="8825230"/>
                  </a:cubicBezTo>
                  <a:lnTo>
                    <a:pt x="6893813" y="185547"/>
                  </a:lnTo>
                  <a:cubicBezTo>
                    <a:pt x="6893813" y="97028"/>
                    <a:pt x="6822186" y="25400"/>
                    <a:pt x="6733794" y="25400"/>
                  </a:cubicBezTo>
                  <a:lnTo>
                    <a:pt x="185420" y="25400"/>
                  </a:lnTo>
                  <a:lnTo>
                    <a:pt x="185420" y="12700"/>
                  </a:lnTo>
                  <a:lnTo>
                    <a:pt x="185420" y="25400"/>
                  </a:lnTo>
                  <a:cubicBezTo>
                    <a:pt x="97028" y="25400"/>
                    <a:pt x="25400" y="97155"/>
                    <a:pt x="25400" y="185547"/>
                  </a:cubicBezTo>
                  <a:close/>
                </a:path>
              </a:pathLst>
            </a:custGeom>
            <a:solidFill>
              <a:srgbClr val="194A99"/>
            </a:solidFill>
          </p:spPr>
        </p:sp>
      </p:grpSp>
      <p:sp>
        <p:nvSpPr>
          <p:cNvPr id="14" name="TextBox 14"/>
          <p:cNvSpPr txBox="1"/>
          <p:nvPr/>
        </p:nvSpPr>
        <p:spPr>
          <a:xfrm>
            <a:off x="6886277" y="2882504"/>
            <a:ext cx="4515296" cy="973336"/>
          </a:xfrm>
          <a:prstGeom prst="rect">
            <a:avLst/>
          </a:prstGeom>
        </p:spPr>
        <p:txBody>
          <a:bodyPr lIns="0" tIns="0" rIns="0" bIns="0" rtlCol="0" anchor="t">
            <a:spAutoFit/>
          </a:bodyPr>
          <a:lstStyle/>
          <a:p>
            <a:pPr algn="l">
              <a:lnSpc>
                <a:spcPts val="3749"/>
              </a:lnSpc>
            </a:pPr>
            <a:r>
              <a:rPr lang="en-US" sz="3000">
                <a:solidFill>
                  <a:srgbClr val="E2E6E9"/>
                </a:solidFill>
                <a:latin typeface="Merriweather"/>
                <a:ea typeface="Merriweather"/>
                <a:cs typeface="Merriweather"/>
                <a:sym typeface="Merriweather"/>
              </a:rPr>
              <a:t>NAT Dynamique pour les Utilisateurs</a:t>
            </a:r>
          </a:p>
        </p:txBody>
      </p:sp>
      <p:sp>
        <p:nvSpPr>
          <p:cNvPr id="15" name="TextBox 15"/>
          <p:cNvSpPr txBox="1"/>
          <p:nvPr/>
        </p:nvSpPr>
        <p:spPr>
          <a:xfrm>
            <a:off x="6886277" y="3945582"/>
            <a:ext cx="4515296" cy="5030391"/>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Mise en place du NAT dynamique pour les utilisateurs internes du VLAN 10. Les adresses IP privées sont mappées à un pool d'adresses publiques disponibles, offrant une flexibilité et une meilleure utilisation des adresses publiques.</a:t>
            </a:r>
          </a:p>
        </p:txBody>
      </p:sp>
      <p:grpSp>
        <p:nvGrpSpPr>
          <p:cNvPr id="16" name="Group 16"/>
          <p:cNvGrpSpPr/>
          <p:nvPr/>
        </p:nvGrpSpPr>
        <p:grpSpPr>
          <a:xfrm>
            <a:off x="12028140" y="2554932"/>
            <a:ext cx="5189487" cy="6758136"/>
            <a:chOff x="0" y="0"/>
            <a:chExt cx="6919317" cy="9010848"/>
          </a:xfrm>
        </p:grpSpPr>
        <p:sp>
          <p:nvSpPr>
            <p:cNvPr id="17" name="Freeform 17"/>
            <p:cNvSpPr/>
            <p:nvPr/>
          </p:nvSpPr>
          <p:spPr>
            <a:xfrm>
              <a:off x="12700" y="12700"/>
              <a:ext cx="6893813" cy="8985377"/>
            </a:xfrm>
            <a:custGeom>
              <a:avLst/>
              <a:gdLst/>
              <a:ahLst/>
              <a:cxnLst/>
              <a:rect l="l" t="t" r="r" b="b"/>
              <a:pathLst>
                <a:path w="6893813" h="8985377">
                  <a:moveTo>
                    <a:pt x="0" y="172847"/>
                  </a:moveTo>
                  <a:cubicBezTo>
                    <a:pt x="0" y="77470"/>
                    <a:pt x="77343" y="0"/>
                    <a:pt x="172720" y="0"/>
                  </a:cubicBezTo>
                  <a:lnTo>
                    <a:pt x="6721094" y="0"/>
                  </a:lnTo>
                  <a:cubicBezTo>
                    <a:pt x="6816471" y="0"/>
                    <a:pt x="6893813" y="77470"/>
                    <a:pt x="6893813" y="172847"/>
                  </a:cubicBezTo>
                  <a:lnTo>
                    <a:pt x="6893813" y="8812530"/>
                  </a:lnTo>
                  <a:cubicBezTo>
                    <a:pt x="6893813" y="8908035"/>
                    <a:pt x="6816471" y="8985377"/>
                    <a:pt x="6721094" y="8985377"/>
                  </a:cubicBezTo>
                  <a:lnTo>
                    <a:pt x="172720" y="8985377"/>
                  </a:lnTo>
                  <a:cubicBezTo>
                    <a:pt x="77343" y="8985377"/>
                    <a:pt x="0" y="8907907"/>
                    <a:pt x="0" y="8812530"/>
                  </a:cubicBezTo>
                  <a:close/>
                </a:path>
              </a:pathLst>
            </a:custGeom>
            <a:solidFill>
              <a:srgbClr val="003180"/>
            </a:solidFill>
          </p:spPr>
        </p:sp>
        <p:sp>
          <p:nvSpPr>
            <p:cNvPr id="18" name="Freeform 18"/>
            <p:cNvSpPr/>
            <p:nvPr/>
          </p:nvSpPr>
          <p:spPr>
            <a:xfrm>
              <a:off x="0" y="0"/>
              <a:ext cx="6919213" cy="9010904"/>
            </a:xfrm>
            <a:custGeom>
              <a:avLst/>
              <a:gdLst/>
              <a:ahLst/>
              <a:cxnLst/>
              <a:rect l="l" t="t" r="r" b="b"/>
              <a:pathLst>
                <a:path w="6919213" h="9010904">
                  <a:moveTo>
                    <a:pt x="0" y="185547"/>
                  </a:moveTo>
                  <a:cubicBezTo>
                    <a:pt x="0" y="83058"/>
                    <a:pt x="83058" y="0"/>
                    <a:pt x="185420" y="0"/>
                  </a:cubicBezTo>
                  <a:lnTo>
                    <a:pt x="6733794" y="0"/>
                  </a:lnTo>
                  <a:lnTo>
                    <a:pt x="6733794" y="12700"/>
                  </a:lnTo>
                  <a:lnTo>
                    <a:pt x="6733794" y="0"/>
                  </a:lnTo>
                  <a:cubicBezTo>
                    <a:pt x="6836283" y="0"/>
                    <a:pt x="6919213" y="83058"/>
                    <a:pt x="6919213" y="185547"/>
                  </a:cubicBezTo>
                  <a:lnTo>
                    <a:pt x="6906513" y="185547"/>
                  </a:lnTo>
                  <a:lnTo>
                    <a:pt x="6919213" y="185547"/>
                  </a:lnTo>
                  <a:lnTo>
                    <a:pt x="6919213" y="8825230"/>
                  </a:lnTo>
                  <a:lnTo>
                    <a:pt x="6906513" y="8825230"/>
                  </a:lnTo>
                  <a:lnTo>
                    <a:pt x="6919213" y="8825230"/>
                  </a:lnTo>
                  <a:cubicBezTo>
                    <a:pt x="6919213" y="8927719"/>
                    <a:pt x="6836156" y="9010777"/>
                    <a:pt x="6733794" y="9010777"/>
                  </a:cubicBezTo>
                  <a:lnTo>
                    <a:pt x="6733794" y="8998077"/>
                  </a:lnTo>
                  <a:lnTo>
                    <a:pt x="6733794" y="9010777"/>
                  </a:lnTo>
                  <a:lnTo>
                    <a:pt x="185420" y="9010777"/>
                  </a:lnTo>
                  <a:lnTo>
                    <a:pt x="185420" y="8998077"/>
                  </a:lnTo>
                  <a:lnTo>
                    <a:pt x="185420" y="9010777"/>
                  </a:lnTo>
                  <a:cubicBezTo>
                    <a:pt x="83058" y="9010904"/>
                    <a:pt x="0" y="8927719"/>
                    <a:pt x="0" y="8825230"/>
                  </a:cubicBezTo>
                  <a:lnTo>
                    <a:pt x="0" y="185547"/>
                  </a:lnTo>
                  <a:lnTo>
                    <a:pt x="12700" y="185547"/>
                  </a:lnTo>
                  <a:lnTo>
                    <a:pt x="0" y="185547"/>
                  </a:lnTo>
                  <a:moveTo>
                    <a:pt x="25400" y="185547"/>
                  </a:moveTo>
                  <a:lnTo>
                    <a:pt x="25400" y="8825230"/>
                  </a:lnTo>
                  <a:lnTo>
                    <a:pt x="12700" y="8825230"/>
                  </a:lnTo>
                  <a:lnTo>
                    <a:pt x="25400" y="8825230"/>
                  </a:lnTo>
                  <a:cubicBezTo>
                    <a:pt x="25400" y="8913749"/>
                    <a:pt x="97028" y="8985377"/>
                    <a:pt x="185420" y="8985377"/>
                  </a:cubicBezTo>
                  <a:lnTo>
                    <a:pt x="6733794" y="8985377"/>
                  </a:lnTo>
                  <a:cubicBezTo>
                    <a:pt x="6822186" y="8985377"/>
                    <a:pt x="6893813" y="8913623"/>
                    <a:pt x="6893813" y="8825230"/>
                  </a:cubicBezTo>
                  <a:lnTo>
                    <a:pt x="6893813" y="185547"/>
                  </a:lnTo>
                  <a:cubicBezTo>
                    <a:pt x="6893813" y="97028"/>
                    <a:pt x="6822186" y="25400"/>
                    <a:pt x="6733794" y="25400"/>
                  </a:cubicBezTo>
                  <a:lnTo>
                    <a:pt x="185420" y="25400"/>
                  </a:lnTo>
                  <a:lnTo>
                    <a:pt x="185420" y="12700"/>
                  </a:lnTo>
                  <a:lnTo>
                    <a:pt x="185420" y="25400"/>
                  </a:lnTo>
                  <a:cubicBezTo>
                    <a:pt x="97028" y="25400"/>
                    <a:pt x="25400" y="97155"/>
                    <a:pt x="25400" y="185547"/>
                  </a:cubicBezTo>
                  <a:close/>
                </a:path>
              </a:pathLst>
            </a:custGeom>
            <a:solidFill>
              <a:srgbClr val="194A99"/>
            </a:solidFill>
          </p:spPr>
        </p:sp>
      </p:grpSp>
      <p:sp>
        <p:nvSpPr>
          <p:cNvPr id="19" name="TextBox 19"/>
          <p:cNvSpPr txBox="1"/>
          <p:nvPr/>
        </p:nvSpPr>
        <p:spPr>
          <a:xfrm>
            <a:off x="12365236" y="2882504"/>
            <a:ext cx="4515296" cy="973336"/>
          </a:xfrm>
          <a:prstGeom prst="rect">
            <a:avLst/>
          </a:prstGeom>
        </p:spPr>
        <p:txBody>
          <a:bodyPr lIns="0" tIns="0" rIns="0" bIns="0" rtlCol="0" anchor="t">
            <a:spAutoFit/>
          </a:bodyPr>
          <a:lstStyle/>
          <a:p>
            <a:pPr algn="l">
              <a:lnSpc>
                <a:spcPts val="3749"/>
              </a:lnSpc>
            </a:pPr>
            <a:r>
              <a:rPr lang="en-US" sz="3000">
                <a:solidFill>
                  <a:srgbClr val="E2E6E9"/>
                </a:solidFill>
                <a:latin typeface="Merriweather"/>
                <a:ea typeface="Merriweather"/>
                <a:cs typeface="Merriweather"/>
                <a:sym typeface="Merriweather"/>
              </a:rPr>
              <a:t>NAT de Surcharge (PAT) pour Tous</a:t>
            </a:r>
          </a:p>
        </p:txBody>
      </p:sp>
      <p:sp>
        <p:nvSpPr>
          <p:cNvPr id="20" name="TextBox 20"/>
          <p:cNvSpPr txBox="1"/>
          <p:nvPr/>
        </p:nvSpPr>
        <p:spPr>
          <a:xfrm>
            <a:off x="12365236" y="3945582"/>
            <a:ext cx="4515296" cy="5030391"/>
          </a:xfrm>
          <a:prstGeom prst="rect">
            <a:avLst/>
          </a:prstGeom>
        </p:spPr>
        <p:txBody>
          <a:bodyPr lIns="0" tIns="0" rIns="0" bIns="0" rtlCol="0" anchor="t">
            <a:spAutoFit/>
          </a:bodyPr>
          <a:lstStyle/>
          <a:p>
            <a:pPr algn="l">
              <a:lnSpc>
                <a:spcPts val="3875"/>
              </a:lnSpc>
            </a:pPr>
            <a:r>
              <a:rPr lang="en-US" sz="2375">
                <a:solidFill>
                  <a:srgbClr val="E2E6E9"/>
                </a:solidFill>
                <a:latin typeface="Merriweather"/>
                <a:ea typeface="Merriweather"/>
                <a:cs typeface="Merriweather"/>
                <a:sym typeface="Merriweather"/>
              </a:rPr>
              <a:t>Implémentation du NAT de surcharge (PAT) pour les autres VLANs et sites. Ce mécanisme permet à de multiples adresses IP privées de partager une seule adresse IP publique via l'utilisation de numéros de port, optimisant ainsi l'utilisation des adresses publiques.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90196"/>
              </a:srgbClr>
            </a:solidFill>
          </p:spPr>
        </p:sp>
      </p:grpSp>
      <p:sp>
        <p:nvSpPr>
          <p:cNvPr id="5" name="Freeform 5" descr="preencoded.png"/>
          <p:cNvSpPr/>
          <p:nvPr/>
        </p:nvSpPr>
        <p:spPr>
          <a:xfrm>
            <a:off x="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4"/>
            <a:stretch>
              <a:fillRect/>
            </a:stretch>
          </a:blipFill>
        </p:spPr>
      </p:sp>
      <p:sp>
        <p:nvSpPr>
          <p:cNvPr id="6" name="TextBox 6"/>
          <p:cNvSpPr txBox="1"/>
          <p:nvPr/>
        </p:nvSpPr>
        <p:spPr>
          <a:xfrm>
            <a:off x="7753052" y="711250"/>
            <a:ext cx="9639895" cy="1617464"/>
          </a:xfrm>
          <a:prstGeom prst="rect">
            <a:avLst/>
          </a:prstGeom>
        </p:spPr>
        <p:txBody>
          <a:bodyPr lIns="0" tIns="0" rIns="0" bIns="0" rtlCol="0" anchor="t">
            <a:spAutoFit/>
          </a:bodyPr>
          <a:lstStyle/>
          <a:p>
            <a:pPr algn="l">
              <a:lnSpc>
                <a:spcPts val="6249"/>
              </a:lnSpc>
            </a:pPr>
            <a:r>
              <a:rPr lang="en-US" sz="4999">
                <a:solidFill>
                  <a:srgbClr val="F5F0F0"/>
                </a:solidFill>
                <a:latin typeface="Merriweather"/>
                <a:ea typeface="Merriweather"/>
                <a:cs typeface="Merriweather"/>
                <a:sym typeface="Merriweather"/>
              </a:rPr>
              <a:t>Distribution d'Adresses IP et Services de VoIP</a:t>
            </a:r>
          </a:p>
        </p:txBody>
      </p:sp>
      <p:grpSp>
        <p:nvGrpSpPr>
          <p:cNvPr id="7" name="Group 7"/>
          <p:cNvGrpSpPr/>
          <p:nvPr/>
        </p:nvGrpSpPr>
        <p:grpSpPr>
          <a:xfrm>
            <a:off x="7748290" y="2707481"/>
            <a:ext cx="9649420" cy="6853832"/>
            <a:chOff x="0" y="0"/>
            <a:chExt cx="12865893" cy="9138443"/>
          </a:xfrm>
        </p:grpSpPr>
        <p:sp>
          <p:nvSpPr>
            <p:cNvPr id="8" name="Freeform 8"/>
            <p:cNvSpPr/>
            <p:nvPr/>
          </p:nvSpPr>
          <p:spPr>
            <a:xfrm>
              <a:off x="0" y="0"/>
              <a:ext cx="12865862" cy="9138412"/>
            </a:xfrm>
            <a:custGeom>
              <a:avLst/>
              <a:gdLst/>
              <a:ahLst/>
              <a:cxnLst/>
              <a:rect l="l" t="t" r="r" b="b"/>
              <a:pathLst>
                <a:path w="12865862" h="9138412">
                  <a:moveTo>
                    <a:pt x="0" y="149479"/>
                  </a:moveTo>
                  <a:cubicBezTo>
                    <a:pt x="0" y="66929"/>
                    <a:pt x="66929" y="0"/>
                    <a:pt x="149606" y="0"/>
                  </a:cubicBezTo>
                  <a:lnTo>
                    <a:pt x="12716256" y="0"/>
                  </a:lnTo>
                  <a:lnTo>
                    <a:pt x="12716256" y="6350"/>
                  </a:lnTo>
                  <a:lnTo>
                    <a:pt x="12716256" y="0"/>
                  </a:lnTo>
                  <a:cubicBezTo>
                    <a:pt x="12798933" y="0"/>
                    <a:pt x="12865862" y="66929"/>
                    <a:pt x="12865862" y="149479"/>
                  </a:cubicBezTo>
                  <a:lnTo>
                    <a:pt x="12859512" y="149479"/>
                  </a:lnTo>
                  <a:lnTo>
                    <a:pt x="12865862" y="149479"/>
                  </a:lnTo>
                  <a:lnTo>
                    <a:pt x="12865862" y="8988933"/>
                  </a:lnTo>
                  <a:lnTo>
                    <a:pt x="12859512" y="8988933"/>
                  </a:lnTo>
                  <a:lnTo>
                    <a:pt x="12865862" y="8988933"/>
                  </a:lnTo>
                  <a:cubicBezTo>
                    <a:pt x="12865862" y="9071483"/>
                    <a:pt x="12798933" y="9138412"/>
                    <a:pt x="12716256" y="9138412"/>
                  </a:cubicBezTo>
                  <a:lnTo>
                    <a:pt x="12716256" y="9132062"/>
                  </a:lnTo>
                  <a:lnTo>
                    <a:pt x="12716256" y="9138412"/>
                  </a:lnTo>
                  <a:lnTo>
                    <a:pt x="149606" y="9138412"/>
                  </a:lnTo>
                  <a:lnTo>
                    <a:pt x="149606" y="9132062"/>
                  </a:lnTo>
                  <a:lnTo>
                    <a:pt x="149606" y="9138412"/>
                  </a:lnTo>
                  <a:cubicBezTo>
                    <a:pt x="66929" y="9138412"/>
                    <a:pt x="0" y="9071483"/>
                    <a:pt x="0" y="8988933"/>
                  </a:cubicBezTo>
                  <a:lnTo>
                    <a:pt x="0" y="149479"/>
                  </a:lnTo>
                  <a:lnTo>
                    <a:pt x="6350" y="149479"/>
                  </a:lnTo>
                  <a:lnTo>
                    <a:pt x="0" y="149479"/>
                  </a:lnTo>
                  <a:moveTo>
                    <a:pt x="12700" y="149479"/>
                  </a:moveTo>
                  <a:lnTo>
                    <a:pt x="12700" y="8988933"/>
                  </a:lnTo>
                  <a:lnTo>
                    <a:pt x="6350" y="8988933"/>
                  </a:lnTo>
                  <a:lnTo>
                    <a:pt x="12700" y="8988933"/>
                  </a:lnTo>
                  <a:cubicBezTo>
                    <a:pt x="12700" y="9064498"/>
                    <a:pt x="74041" y="9125712"/>
                    <a:pt x="149606" y="9125712"/>
                  </a:cubicBezTo>
                  <a:lnTo>
                    <a:pt x="12716256" y="9125712"/>
                  </a:lnTo>
                  <a:cubicBezTo>
                    <a:pt x="12791821" y="9125712"/>
                    <a:pt x="12853162" y="9064498"/>
                    <a:pt x="12853162" y="8988933"/>
                  </a:cubicBezTo>
                  <a:lnTo>
                    <a:pt x="12853162" y="149479"/>
                  </a:lnTo>
                  <a:cubicBezTo>
                    <a:pt x="12853162" y="73914"/>
                    <a:pt x="12791821" y="12700"/>
                    <a:pt x="12716256" y="12700"/>
                  </a:cubicBezTo>
                  <a:lnTo>
                    <a:pt x="149606" y="12700"/>
                  </a:lnTo>
                  <a:lnTo>
                    <a:pt x="149606" y="6350"/>
                  </a:lnTo>
                  <a:lnTo>
                    <a:pt x="149606" y="12700"/>
                  </a:lnTo>
                  <a:cubicBezTo>
                    <a:pt x="74041" y="12700"/>
                    <a:pt x="12700" y="73914"/>
                    <a:pt x="12700" y="149479"/>
                  </a:cubicBezTo>
                  <a:close/>
                </a:path>
              </a:pathLst>
            </a:custGeom>
            <a:solidFill>
              <a:srgbClr val="FFFFFF">
                <a:alpha val="5490"/>
              </a:srgbClr>
            </a:solidFill>
          </p:spPr>
        </p:sp>
      </p:grpSp>
      <p:grpSp>
        <p:nvGrpSpPr>
          <p:cNvPr id="9" name="Group 9"/>
          <p:cNvGrpSpPr/>
          <p:nvPr/>
        </p:nvGrpSpPr>
        <p:grpSpPr>
          <a:xfrm>
            <a:off x="7762577" y="2721769"/>
            <a:ext cx="9620845" cy="6825257"/>
            <a:chOff x="0" y="0"/>
            <a:chExt cx="12827793" cy="9100343"/>
          </a:xfrm>
        </p:grpSpPr>
        <p:sp>
          <p:nvSpPr>
            <p:cNvPr id="10" name="Freeform 10"/>
            <p:cNvSpPr/>
            <p:nvPr/>
          </p:nvSpPr>
          <p:spPr>
            <a:xfrm>
              <a:off x="0" y="0"/>
              <a:ext cx="12827762" cy="9100312"/>
            </a:xfrm>
            <a:custGeom>
              <a:avLst/>
              <a:gdLst/>
              <a:ahLst/>
              <a:cxnLst/>
              <a:rect l="l" t="t" r="r" b="b"/>
              <a:pathLst>
                <a:path w="12827762" h="9100312">
                  <a:moveTo>
                    <a:pt x="0" y="0"/>
                  </a:moveTo>
                  <a:lnTo>
                    <a:pt x="12827762" y="0"/>
                  </a:lnTo>
                  <a:lnTo>
                    <a:pt x="12827762" y="9100312"/>
                  </a:lnTo>
                  <a:lnTo>
                    <a:pt x="0" y="9100312"/>
                  </a:lnTo>
                  <a:close/>
                </a:path>
              </a:pathLst>
            </a:custGeom>
            <a:solidFill>
              <a:srgbClr val="FFFFFF">
                <a:alpha val="0"/>
              </a:srgbClr>
            </a:solidFill>
          </p:spPr>
        </p:sp>
      </p:grpSp>
      <p:sp>
        <p:nvSpPr>
          <p:cNvPr id="11" name="TextBox 11"/>
          <p:cNvSpPr txBox="1"/>
          <p:nvPr/>
        </p:nvSpPr>
        <p:spPr>
          <a:xfrm>
            <a:off x="8018264" y="2865685"/>
            <a:ext cx="4294286" cy="818257"/>
          </a:xfrm>
          <a:prstGeom prst="rect">
            <a:avLst/>
          </a:prstGeom>
        </p:spPr>
        <p:txBody>
          <a:bodyPr lIns="0" tIns="0" rIns="0" bIns="0" rtlCol="0" anchor="t">
            <a:spAutoFit/>
          </a:bodyPr>
          <a:lstStyle/>
          <a:p>
            <a:pPr algn="l">
              <a:lnSpc>
                <a:spcPts val="3124"/>
              </a:lnSpc>
            </a:pPr>
            <a:r>
              <a:rPr lang="en-US" sz="2499">
                <a:solidFill>
                  <a:srgbClr val="F5F0F0"/>
                </a:solidFill>
                <a:latin typeface="Merriweather"/>
                <a:ea typeface="Merriweather"/>
                <a:cs typeface="Merriweather"/>
                <a:sym typeface="Merriweather"/>
              </a:rPr>
              <a:t>Configuration du Serveur DHCP</a:t>
            </a:r>
          </a:p>
        </p:txBody>
      </p:sp>
      <p:sp>
        <p:nvSpPr>
          <p:cNvPr id="12" name="TextBox 12"/>
          <p:cNvSpPr txBox="1"/>
          <p:nvPr/>
        </p:nvSpPr>
        <p:spPr>
          <a:xfrm>
            <a:off x="8018264" y="3761185"/>
            <a:ext cx="4294286" cy="2530079"/>
          </a:xfrm>
          <a:prstGeom prst="rect">
            <a:avLst/>
          </a:prstGeom>
        </p:spPr>
        <p:txBody>
          <a:bodyPr lIns="0" tIns="0" rIns="0" bIns="0" rtlCol="0" anchor="t">
            <a:spAutoFit/>
          </a:bodyPr>
          <a:lstStyle/>
          <a:p>
            <a:pPr algn="l">
              <a:lnSpc>
                <a:spcPts val="3187"/>
              </a:lnSpc>
            </a:pPr>
            <a:r>
              <a:rPr lang="en-US" sz="2000">
                <a:solidFill>
                  <a:srgbClr val="E2E6E9"/>
                </a:solidFill>
                <a:latin typeface="Merriweather"/>
                <a:ea typeface="Merriweather"/>
                <a:cs typeface="Merriweather"/>
                <a:sym typeface="Merriweather"/>
              </a:rPr>
              <a:t>Nous avons configuré un serveur DHCP pour les VLANs 10, 20, 70 et 80, garantissant une attribution automatique et efficace des adresses IP aux dispositifs connectés.</a:t>
            </a:r>
          </a:p>
        </p:txBody>
      </p:sp>
      <p:sp>
        <p:nvSpPr>
          <p:cNvPr id="13" name="TextBox 13"/>
          <p:cNvSpPr txBox="1"/>
          <p:nvPr/>
        </p:nvSpPr>
        <p:spPr>
          <a:xfrm>
            <a:off x="8018264" y="6368504"/>
            <a:ext cx="4294286" cy="894160"/>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2E6E9"/>
                </a:solidFill>
                <a:latin typeface="Merriweather"/>
                <a:ea typeface="Merriweather"/>
                <a:cs typeface="Merriweather"/>
                <a:sym typeface="Merriweather"/>
              </a:rPr>
              <a:t>Plage dynamique excluant les adresses réservées</a:t>
            </a:r>
          </a:p>
        </p:txBody>
      </p:sp>
      <p:sp>
        <p:nvSpPr>
          <p:cNvPr id="14" name="TextBox 14"/>
          <p:cNvSpPr txBox="1"/>
          <p:nvPr/>
        </p:nvSpPr>
        <p:spPr>
          <a:xfrm>
            <a:off x="8018264" y="7263110"/>
            <a:ext cx="4294286" cy="894160"/>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2E6E9"/>
                </a:solidFill>
                <a:latin typeface="Merriweather"/>
                <a:ea typeface="Merriweather"/>
                <a:cs typeface="Merriweather"/>
                <a:sym typeface="Merriweather"/>
              </a:rPr>
              <a:t>Annonce de la passerelle par défaut</a:t>
            </a:r>
          </a:p>
        </p:txBody>
      </p:sp>
      <p:sp>
        <p:nvSpPr>
          <p:cNvPr id="15" name="TextBox 15"/>
          <p:cNvSpPr txBox="1"/>
          <p:nvPr/>
        </p:nvSpPr>
        <p:spPr>
          <a:xfrm>
            <a:off x="8018264" y="8157716"/>
            <a:ext cx="4294286" cy="1303139"/>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2E6E9"/>
                </a:solidFill>
                <a:latin typeface="Merriweather"/>
                <a:ea typeface="Merriweather"/>
                <a:cs typeface="Merriweather"/>
                <a:sym typeface="Merriweather"/>
              </a:rPr>
              <a:t>Option DHCP 150 pour l'annonce du serveur TFTP (VoIP)</a:t>
            </a:r>
          </a:p>
        </p:txBody>
      </p:sp>
      <p:sp>
        <p:nvSpPr>
          <p:cNvPr id="16" name="TextBox 16"/>
          <p:cNvSpPr txBox="1"/>
          <p:nvPr/>
        </p:nvSpPr>
        <p:spPr>
          <a:xfrm>
            <a:off x="12833449" y="2865685"/>
            <a:ext cx="4191595" cy="378373"/>
          </a:xfrm>
          <a:prstGeom prst="rect">
            <a:avLst/>
          </a:prstGeom>
        </p:spPr>
        <p:txBody>
          <a:bodyPr lIns="0" tIns="0" rIns="0" bIns="0" rtlCol="0" anchor="t">
            <a:spAutoFit/>
          </a:bodyPr>
          <a:lstStyle/>
          <a:p>
            <a:pPr algn="l">
              <a:lnSpc>
                <a:spcPts val="3124"/>
              </a:lnSpc>
            </a:pPr>
            <a:r>
              <a:rPr lang="en-US" sz="2400" dirty="0">
                <a:solidFill>
                  <a:srgbClr val="F5F0F0"/>
                </a:solidFill>
                <a:latin typeface="Merriweather"/>
                <a:ea typeface="Merriweather"/>
                <a:cs typeface="Merriweather"/>
                <a:sym typeface="Merriweather"/>
              </a:rPr>
              <a:t>Activation de la VoIP sur R3</a:t>
            </a:r>
          </a:p>
        </p:txBody>
      </p:sp>
      <p:sp>
        <p:nvSpPr>
          <p:cNvPr id="17" name="TextBox 17"/>
          <p:cNvSpPr txBox="1"/>
          <p:nvPr/>
        </p:nvSpPr>
        <p:spPr>
          <a:xfrm>
            <a:off x="12833449" y="3361581"/>
            <a:ext cx="4294286" cy="2121099"/>
          </a:xfrm>
          <a:prstGeom prst="rect">
            <a:avLst/>
          </a:prstGeom>
        </p:spPr>
        <p:txBody>
          <a:bodyPr lIns="0" tIns="0" rIns="0" bIns="0" rtlCol="0" anchor="t">
            <a:spAutoFit/>
          </a:bodyPr>
          <a:lstStyle/>
          <a:p>
            <a:pPr algn="l">
              <a:lnSpc>
                <a:spcPts val="3187"/>
              </a:lnSpc>
            </a:pPr>
            <a:r>
              <a:rPr lang="en-US" sz="2000">
                <a:solidFill>
                  <a:srgbClr val="E2E6E9"/>
                </a:solidFill>
                <a:latin typeface="Merriweather"/>
                <a:ea typeface="Merriweather"/>
                <a:cs typeface="Merriweather"/>
                <a:sym typeface="Merriweather"/>
              </a:rPr>
              <a:t>La VoIP est activée sur le routeur R3, transformant le réseau en un système de communication unifié, réduisant les coûts et améliorant la collaboration.</a:t>
            </a:r>
          </a:p>
        </p:txBody>
      </p:sp>
      <p:sp>
        <p:nvSpPr>
          <p:cNvPr id="18" name="TextBox 18"/>
          <p:cNvSpPr txBox="1"/>
          <p:nvPr/>
        </p:nvSpPr>
        <p:spPr>
          <a:xfrm>
            <a:off x="12833449" y="5559921"/>
            <a:ext cx="4294286" cy="894160"/>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2E6E9"/>
                </a:solidFill>
                <a:latin typeface="Merriweather"/>
                <a:ea typeface="Merriweather"/>
                <a:cs typeface="Merriweather"/>
                <a:sym typeface="Merriweather"/>
              </a:rPr>
              <a:t>Enregistrement manuel des deux premiers IP Phones</a:t>
            </a:r>
          </a:p>
        </p:txBody>
      </p:sp>
      <p:sp>
        <p:nvSpPr>
          <p:cNvPr id="19" name="TextBox 19"/>
          <p:cNvSpPr txBox="1"/>
          <p:nvPr/>
        </p:nvSpPr>
        <p:spPr>
          <a:xfrm>
            <a:off x="12833449" y="6454527"/>
            <a:ext cx="4294286" cy="894160"/>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2E6E9"/>
                </a:solidFill>
                <a:latin typeface="Merriweather"/>
                <a:ea typeface="Merriweather"/>
                <a:cs typeface="Merriweather"/>
                <a:sym typeface="Merriweather"/>
              </a:rPr>
              <a:t>Enregistrement automatique activé pour les suivants</a:t>
            </a:r>
          </a:p>
        </p:txBody>
      </p:sp>
      <p:sp>
        <p:nvSpPr>
          <p:cNvPr id="20" name="TextBox 20"/>
          <p:cNvSpPr txBox="1"/>
          <p:nvPr/>
        </p:nvSpPr>
        <p:spPr>
          <a:xfrm>
            <a:off x="12833449" y="7349132"/>
            <a:ext cx="4294286" cy="894160"/>
          </a:xfrm>
          <a:prstGeom prst="rect">
            <a:avLst/>
          </a:prstGeom>
        </p:spPr>
        <p:txBody>
          <a:bodyPr lIns="0" tIns="0" rIns="0" bIns="0" rtlCol="0" anchor="t">
            <a:spAutoFit/>
          </a:bodyPr>
          <a:lstStyle/>
          <a:p>
            <a:pPr marL="301625" lvl="1" indent="-150812" algn="l">
              <a:lnSpc>
                <a:spcPts val="3187"/>
              </a:lnSpc>
              <a:buFont typeface="Arial"/>
              <a:buChar char="•"/>
            </a:pPr>
            <a:r>
              <a:rPr lang="en-US" sz="2000">
                <a:solidFill>
                  <a:srgbClr val="E2E6E9"/>
                </a:solidFill>
                <a:latin typeface="Merriweather"/>
                <a:ea typeface="Merriweather"/>
                <a:cs typeface="Merriweather"/>
                <a:sym typeface="Merriweather"/>
              </a:rPr>
              <a:t>Attribution de lignes (DN) et de numéros uniques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descr="preencoded.png"/>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a:stretch>
          </a:blipFill>
        </p:spPr>
      </p:sp>
      <p:grpSp>
        <p:nvGrpSpPr>
          <p:cNvPr id="3" name="Group 3"/>
          <p:cNvGrpSpPr/>
          <p:nvPr/>
        </p:nvGrpSpPr>
        <p:grpSpPr>
          <a:xfrm>
            <a:off x="0" y="0"/>
            <a:ext cx="18288000" cy="10287000"/>
            <a:chOff x="0" y="0"/>
            <a:chExt cx="24384000" cy="13716000"/>
          </a:xfrm>
        </p:grpSpPr>
        <p:sp>
          <p:nvSpPr>
            <p:cNvPr id="4" name="Freeform 4"/>
            <p:cNvSpPr/>
            <p:nvPr/>
          </p:nvSpPr>
          <p:spPr>
            <a:xfrm>
              <a:off x="0" y="0"/>
              <a:ext cx="24384000" cy="13716000"/>
            </a:xfrm>
            <a:custGeom>
              <a:avLst/>
              <a:gdLst/>
              <a:ahLst/>
              <a:cxnLst/>
              <a:rect l="l" t="t" r="r" b="b"/>
              <a:pathLst>
                <a:path w="24384000" h="13716000">
                  <a:moveTo>
                    <a:pt x="0" y="0"/>
                  </a:moveTo>
                  <a:lnTo>
                    <a:pt x="24384000" y="0"/>
                  </a:lnTo>
                  <a:lnTo>
                    <a:pt x="24384000" y="13716000"/>
                  </a:lnTo>
                  <a:lnTo>
                    <a:pt x="0" y="13716000"/>
                  </a:lnTo>
                  <a:close/>
                </a:path>
              </a:pathLst>
            </a:custGeom>
            <a:solidFill>
              <a:srgbClr val="09151A">
                <a:alpha val="90196"/>
              </a:srgbClr>
            </a:solidFill>
          </p:spPr>
        </p:sp>
      </p:grpSp>
      <p:sp>
        <p:nvSpPr>
          <p:cNvPr id="5" name="Freeform 5" descr="preencoded.png">
            <a:hlinkClick r:id="rId4" tooltip="https://gamma.app/?utm_source=made-with-gamma"/>
          </p:cNvPr>
          <p:cNvSpPr/>
          <p:nvPr/>
        </p:nvSpPr>
        <p:spPr>
          <a:xfrm>
            <a:off x="16049019" y="9686925"/>
            <a:ext cx="2153256" cy="514350"/>
          </a:xfrm>
          <a:custGeom>
            <a:avLst/>
            <a:gdLst/>
            <a:ahLst/>
            <a:cxnLst/>
            <a:rect l="l" t="t" r="r" b="b"/>
            <a:pathLst>
              <a:path w="2153256" h="514350">
                <a:moveTo>
                  <a:pt x="0" y="0"/>
                </a:moveTo>
                <a:lnTo>
                  <a:pt x="2153256" y="0"/>
                </a:lnTo>
                <a:lnTo>
                  <a:pt x="2153256" y="514350"/>
                </a:lnTo>
                <a:lnTo>
                  <a:pt x="0" y="514350"/>
                </a:lnTo>
                <a:lnTo>
                  <a:pt x="0" y="0"/>
                </a:lnTo>
                <a:close/>
              </a:path>
            </a:pathLst>
          </a:custGeom>
          <a:blipFill>
            <a:blip r:embed="rId5"/>
            <a:stretch>
              <a:fillRect/>
            </a:stretch>
          </a:blipFill>
        </p:spPr>
      </p:sp>
      <p:sp>
        <p:nvSpPr>
          <p:cNvPr id="6" name="Freeform 6" descr="preencoded.png"/>
          <p:cNvSpPr/>
          <p:nvPr/>
        </p:nvSpPr>
        <p:spPr>
          <a:xfrm>
            <a:off x="11430000" y="0"/>
            <a:ext cx="6858000" cy="10287000"/>
          </a:xfrm>
          <a:custGeom>
            <a:avLst/>
            <a:gdLst/>
            <a:ahLst/>
            <a:cxnLst/>
            <a:rect l="l" t="t" r="r" b="b"/>
            <a:pathLst>
              <a:path w="6858000" h="10287000">
                <a:moveTo>
                  <a:pt x="0" y="0"/>
                </a:moveTo>
                <a:lnTo>
                  <a:pt x="6858000" y="0"/>
                </a:lnTo>
                <a:lnTo>
                  <a:pt x="6858000" y="10287000"/>
                </a:lnTo>
                <a:lnTo>
                  <a:pt x="0" y="10287000"/>
                </a:lnTo>
                <a:lnTo>
                  <a:pt x="0" y="0"/>
                </a:lnTo>
                <a:close/>
              </a:path>
            </a:pathLst>
          </a:custGeom>
          <a:blipFill>
            <a:blip r:embed="rId6"/>
            <a:stretch>
              <a:fillRect/>
            </a:stretch>
          </a:blipFill>
        </p:spPr>
      </p:sp>
      <p:sp>
        <p:nvSpPr>
          <p:cNvPr id="7" name="TextBox 7"/>
          <p:cNvSpPr txBox="1"/>
          <p:nvPr/>
        </p:nvSpPr>
        <p:spPr>
          <a:xfrm>
            <a:off x="826169" y="1169292"/>
            <a:ext cx="9345811" cy="741015"/>
          </a:xfrm>
          <a:prstGeom prst="rect">
            <a:avLst/>
          </a:prstGeom>
        </p:spPr>
        <p:txBody>
          <a:bodyPr lIns="0" tIns="0" rIns="0" bIns="0" rtlCol="0" anchor="t">
            <a:spAutoFit/>
          </a:bodyPr>
          <a:lstStyle/>
          <a:p>
            <a:pPr algn="l">
              <a:lnSpc>
                <a:spcPts val="5625"/>
              </a:lnSpc>
            </a:pPr>
            <a:r>
              <a:rPr lang="en-US" sz="4499" dirty="0">
                <a:solidFill>
                  <a:srgbClr val="F5F0F0"/>
                </a:solidFill>
                <a:latin typeface="Merriweather"/>
                <a:ea typeface="Merriweather"/>
                <a:cs typeface="Merriweather"/>
                <a:sym typeface="Merriweather"/>
              </a:rPr>
              <a:t>Conclusion et Validation du </a:t>
            </a:r>
            <a:r>
              <a:rPr lang="en-US" sz="4499" dirty="0" err="1">
                <a:solidFill>
                  <a:srgbClr val="F5F0F0"/>
                </a:solidFill>
                <a:latin typeface="Merriweather"/>
                <a:ea typeface="Merriweather"/>
                <a:cs typeface="Merriweather"/>
                <a:sym typeface="Merriweather"/>
              </a:rPr>
              <a:t>Projet</a:t>
            </a:r>
            <a:endParaRPr lang="en-US" sz="4499" dirty="0">
              <a:solidFill>
                <a:srgbClr val="F5F0F0"/>
              </a:solidFill>
              <a:latin typeface="Merriweather"/>
              <a:ea typeface="Merriweather"/>
              <a:cs typeface="Merriweather"/>
              <a:sym typeface="Merriweather"/>
            </a:endParaRPr>
          </a:p>
        </p:txBody>
      </p:sp>
      <p:sp>
        <p:nvSpPr>
          <p:cNvPr id="8" name="TextBox 8"/>
          <p:cNvSpPr txBox="1"/>
          <p:nvPr/>
        </p:nvSpPr>
        <p:spPr>
          <a:xfrm>
            <a:off x="808584" y="2731591"/>
            <a:ext cx="3078361" cy="647998"/>
          </a:xfrm>
          <a:prstGeom prst="rect">
            <a:avLst/>
          </a:prstGeom>
        </p:spPr>
        <p:txBody>
          <a:bodyPr lIns="0" tIns="0" rIns="0" bIns="0" rtlCol="0" anchor="t">
            <a:spAutoFit/>
          </a:bodyPr>
          <a:lstStyle/>
          <a:p>
            <a:pPr algn="ctr">
              <a:lnSpc>
                <a:spcPts val="6000"/>
              </a:lnSpc>
            </a:pPr>
            <a:r>
              <a:rPr lang="en-US" sz="6000">
                <a:solidFill>
                  <a:srgbClr val="E2E6E9"/>
                </a:solidFill>
                <a:latin typeface="Merriweather"/>
                <a:ea typeface="Merriweather"/>
                <a:cs typeface="Merriweather"/>
                <a:sym typeface="Merriweather"/>
              </a:rPr>
              <a:t>1</a:t>
            </a:r>
          </a:p>
        </p:txBody>
      </p:sp>
      <p:sp>
        <p:nvSpPr>
          <p:cNvPr id="9" name="TextBox 9"/>
          <p:cNvSpPr txBox="1"/>
          <p:nvPr/>
        </p:nvSpPr>
        <p:spPr>
          <a:xfrm>
            <a:off x="808584" y="3658791"/>
            <a:ext cx="3078361" cy="731341"/>
          </a:xfrm>
          <a:prstGeom prst="rect">
            <a:avLst/>
          </a:prstGeom>
        </p:spPr>
        <p:txBody>
          <a:bodyPr lIns="0" tIns="0" rIns="0" bIns="0" rtlCol="0" anchor="t">
            <a:spAutoFit/>
          </a:bodyPr>
          <a:lstStyle/>
          <a:p>
            <a:pPr algn="ctr">
              <a:lnSpc>
                <a:spcPts val="2812"/>
              </a:lnSpc>
            </a:pPr>
            <a:r>
              <a:rPr lang="en-US" sz="2249">
                <a:solidFill>
                  <a:srgbClr val="E2E6E9"/>
                </a:solidFill>
                <a:latin typeface="Merriweather"/>
                <a:ea typeface="Merriweather"/>
                <a:cs typeface="Merriweather"/>
                <a:sym typeface="Merriweather"/>
              </a:rPr>
              <a:t>Infrastructure Opérationnelle</a:t>
            </a:r>
          </a:p>
        </p:txBody>
      </p:sp>
      <p:sp>
        <p:nvSpPr>
          <p:cNvPr id="10" name="TextBox 10"/>
          <p:cNvSpPr txBox="1"/>
          <p:nvPr/>
        </p:nvSpPr>
        <p:spPr>
          <a:xfrm>
            <a:off x="808584" y="4452491"/>
            <a:ext cx="3078361" cy="3032522"/>
          </a:xfrm>
          <a:prstGeom prst="rect">
            <a:avLst/>
          </a:prstGeom>
        </p:spPr>
        <p:txBody>
          <a:bodyPr lIns="0" tIns="0" rIns="0" bIns="0" rtlCol="0" anchor="t">
            <a:spAutoFit/>
          </a:bodyPr>
          <a:lstStyle/>
          <a:p>
            <a:pPr algn="ctr">
              <a:lnSpc>
                <a:spcPts val="2875"/>
              </a:lnSpc>
            </a:pPr>
            <a:r>
              <a:rPr lang="en-US" sz="1812">
                <a:solidFill>
                  <a:srgbClr val="E2E6E9"/>
                </a:solidFill>
                <a:latin typeface="Merriweather"/>
                <a:ea typeface="Merriweather"/>
                <a:cs typeface="Merriweather"/>
                <a:sym typeface="Merriweather"/>
              </a:rPr>
              <a:t>Nous avons démontré la capacité à construire une infrastructure réseau sécurisée, scalable et pleinement opérationnelle, capable de supporter les exigences d'une entreprise moderne.</a:t>
            </a:r>
          </a:p>
        </p:txBody>
      </p:sp>
      <p:sp>
        <p:nvSpPr>
          <p:cNvPr id="11" name="TextBox 11"/>
          <p:cNvSpPr txBox="1"/>
          <p:nvPr/>
        </p:nvSpPr>
        <p:spPr>
          <a:xfrm>
            <a:off x="4175671" y="2731591"/>
            <a:ext cx="3078510" cy="647998"/>
          </a:xfrm>
          <a:prstGeom prst="rect">
            <a:avLst/>
          </a:prstGeom>
        </p:spPr>
        <p:txBody>
          <a:bodyPr lIns="0" tIns="0" rIns="0" bIns="0" rtlCol="0" anchor="t">
            <a:spAutoFit/>
          </a:bodyPr>
          <a:lstStyle/>
          <a:p>
            <a:pPr algn="ctr">
              <a:lnSpc>
                <a:spcPts val="6000"/>
              </a:lnSpc>
            </a:pPr>
            <a:r>
              <a:rPr lang="en-US" sz="6000">
                <a:solidFill>
                  <a:srgbClr val="E2E6E9"/>
                </a:solidFill>
                <a:latin typeface="Merriweather"/>
                <a:ea typeface="Merriweather"/>
                <a:cs typeface="Merriweather"/>
                <a:sym typeface="Merriweather"/>
              </a:rPr>
              <a:t>2</a:t>
            </a:r>
          </a:p>
        </p:txBody>
      </p:sp>
      <p:sp>
        <p:nvSpPr>
          <p:cNvPr id="12" name="TextBox 12"/>
          <p:cNvSpPr txBox="1"/>
          <p:nvPr/>
        </p:nvSpPr>
        <p:spPr>
          <a:xfrm>
            <a:off x="4175671" y="3658791"/>
            <a:ext cx="3078510" cy="731341"/>
          </a:xfrm>
          <a:prstGeom prst="rect">
            <a:avLst/>
          </a:prstGeom>
        </p:spPr>
        <p:txBody>
          <a:bodyPr lIns="0" tIns="0" rIns="0" bIns="0" rtlCol="0" anchor="t">
            <a:spAutoFit/>
          </a:bodyPr>
          <a:lstStyle/>
          <a:p>
            <a:pPr algn="ctr">
              <a:lnSpc>
                <a:spcPts val="2812"/>
              </a:lnSpc>
            </a:pPr>
            <a:r>
              <a:rPr lang="en-US" sz="2249">
                <a:solidFill>
                  <a:srgbClr val="E2E6E9"/>
                </a:solidFill>
                <a:latin typeface="Merriweather"/>
                <a:ea typeface="Merriweather"/>
                <a:cs typeface="Merriweather"/>
                <a:sym typeface="Merriweather"/>
              </a:rPr>
              <a:t>Bonnes Pratiques Adhérées</a:t>
            </a:r>
          </a:p>
        </p:txBody>
      </p:sp>
      <p:sp>
        <p:nvSpPr>
          <p:cNvPr id="13" name="TextBox 13"/>
          <p:cNvSpPr txBox="1"/>
          <p:nvPr/>
        </p:nvSpPr>
        <p:spPr>
          <a:xfrm>
            <a:off x="4175671" y="4452491"/>
            <a:ext cx="3078510" cy="2662981"/>
          </a:xfrm>
          <a:prstGeom prst="rect">
            <a:avLst/>
          </a:prstGeom>
        </p:spPr>
        <p:txBody>
          <a:bodyPr lIns="0" tIns="0" rIns="0" bIns="0" rtlCol="0" anchor="t">
            <a:spAutoFit/>
          </a:bodyPr>
          <a:lstStyle/>
          <a:p>
            <a:pPr algn="ctr">
              <a:lnSpc>
                <a:spcPts val="2875"/>
              </a:lnSpc>
            </a:pPr>
            <a:r>
              <a:rPr lang="en-US" sz="1812">
                <a:solidFill>
                  <a:srgbClr val="E2E6E9"/>
                </a:solidFill>
                <a:latin typeface="Merriweather"/>
                <a:ea typeface="Merriweather"/>
                <a:cs typeface="Merriweather"/>
                <a:sym typeface="Merriweather"/>
              </a:rPr>
              <a:t>Le projet a respecté les bonnes pratiques en matière de segmentation réseau, de sécurité avancée (NAT, VPN IPSec) et de routage dynamique (OSPFv2).</a:t>
            </a:r>
          </a:p>
        </p:txBody>
      </p:sp>
      <p:sp>
        <p:nvSpPr>
          <p:cNvPr id="14" name="TextBox 14"/>
          <p:cNvSpPr txBox="1"/>
          <p:nvPr/>
        </p:nvSpPr>
        <p:spPr>
          <a:xfrm>
            <a:off x="7542908" y="2731591"/>
            <a:ext cx="3078510" cy="647998"/>
          </a:xfrm>
          <a:prstGeom prst="rect">
            <a:avLst/>
          </a:prstGeom>
        </p:spPr>
        <p:txBody>
          <a:bodyPr lIns="0" tIns="0" rIns="0" bIns="0" rtlCol="0" anchor="t">
            <a:spAutoFit/>
          </a:bodyPr>
          <a:lstStyle/>
          <a:p>
            <a:pPr algn="ctr">
              <a:lnSpc>
                <a:spcPts val="6000"/>
              </a:lnSpc>
            </a:pPr>
            <a:r>
              <a:rPr lang="en-US" sz="6000">
                <a:solidFill>
                  <a:srgbClr val="E2E6E9"/>
                </a:solidFill>
                <a:latin typeface="Merriweather"/>
                <a:ea typeface="Merriweather"/>
                <a:cs typeface="Merriweather"/>
                <a:sym typeface="Merriweather"/>
              </a:rPr>
              <a:t>3</a:t>
            </a:r>
          </a:p>
        </p:txBody>
      </p:sp>
      <p:sp>
        <p:nvSpPr>
          <p:cNvPr id="15" name="TextBox 15"/>
          <p:cNvSpPr txBox="1"/>
          <p:nvPr/>
        </p:nvSpPr>
        <p:spPr>
          <a:xfrm>
            <a:off x="7542908" y="3658791"/>
            <a:ext cx="3078510" cy="731341"/>
          </a:xfrm>
          <a:prstGeom prst="rect">
            <a:avLst/>
          </a:prstGeom>
        </p:spPr>
        <p:txBody>
          <a:bodyPr lIns="0" tIns="0" rIns="0" bIns="0" rtlCol="0" anchor="t">
            <a:spAutoFit/>
          </a:bodyPr>
          <a:lstStyle/>
          <a:p>
            <a:pPr algn="ctr">
              <a:lnSpc>
                <a:spcPts val="2812"/>
              </a:lnSpc>
            </a:pPr>
            <a:r>
              <a:rPr lang="en-US" sz="2249">
                <a:solidFill>
                  <a:srgbClr val="E2E6E9"/>
                </a:solidFill>
                <a:latin typeface="Merriweather"/>
                <a:ea typeface="Merriweather"/>
                <a:cs typeface="Merriweather"/>
                <a:sym typeface="Merriweather"/>
              </a:rPr>
              <a:t>Tests et Validation Rigoureux</a:t>
            </a:r>
          </a:p>
        </p:txBody>
      </p:sp>
      <p:sp>
        <p:nvSpPr>
          <p:cNvPr id="16" name="TextBox 16"/>
          <p:cNvSpPr txBox="1"/>
          <p:nvPr/>
        </p:nvSpPr>
        <p:spPr>
          <a:xfrm>
            <a:off x="7542908" y="4452491"/>
            <a:ext cx="3078510" cy="3771602"/>
          </a:xfrm>
          <a:prstGeom prst="rect">
            <a:avLst/>
          </a:prstGeom>
        </p:spPr>
        <p:txBody>
          <a:bodyPr lIns="0" tIns="0" rIns="0" bIns="0" rtlCol="0" anchor="t">
            <a:spAutoFit/>
          </a:bodyPr>
          <a:lstStyle/>
          <a:p>
            <a:pPr algn="ctr">
              <a:lnSpc>
                <a:spcPts val="2875"/>
              </a:lnSpc>
            </a:pPr>
            <a:r>
              <a:rPr lang="en-US" sz="1812">
                <a:solidFill>
                  <a:srgbClr val="E2E6E9"/>
                </a:solidFill>
                <a:latin typeface="Merriweather"/>
                <a:ea typeface="Merriweather"/>
                <a:cs typeface="Merriweather"/>
                <a:sym typeface="Merriweather"/>
              </a:rPr>
              <a:t>Toutes les configurations ont été rigoureusement testées et validées à l’aide de commandes essentielles (show vlan, show trunk, show ip route, show ip ospf neighbor, show ip nat translation, show ip protocols), assurant la fiabilité.</a:t>
            </a:r>
          </a:p>
        </p:txBody>
      </p:sp>
      <p:sp>
        <p:nvSpPr>
          <p:cNvPr id="17" name="TextBox 17"/>
          <p:cNvSpPr txBox="1"/>
          <p:nvPr/>
        </p:nvSpPr>
        <p:spPr>
          <a:xfrm>
            <a:off x="808584" y="8407748"/>
            <a:ext cx="9812834" cy="339452"/>
          </a:xfrm>
          <a:prstGeom prst="rect">
            <a:avLst/>
          </a:prstGeom>
        </p:spPr>
        <p:txBody>
          <a:bodyPr lIns="0" tIns="0" rIns="0" bIns="0" rtlCol="0" anchor="t">
            <a:spAutoFit/>
          </a:bodyPr>
          <a:lstStyle/>
          <a:p>
            <a:pPr algn="l">
              <a:lnSpc>
                <a:spcPts val="2875"/>
              </a:lnSpc>
            </a:pPr>
            <a:r>
              <a:rPr lang="en-US" sz="1812" dirty="0">
                <a:solidFill>
                  <a:srgbClr val="E2E6E9"/>
                </a:solidFill>
                <a:latin typeface="Merriweather"/>
                <a:ea typeface="Merriweather"/>
                <a:cs typeface="Merriweather"/>
                <a:sym typeface="Merriweather"/>
              </a:rPr>
              <a:t>Merci pour </a:t>
            </a:r>
            <a:r>
              <a:rPr lang="en-US" sz="1812" dirty="0" err="1">
                <a:solidFill>
                  <a:srgbClr val="E2E6E9"/>
                </a:solidFill>
                <a:latin typeface="Merriweather"/>
                <a:ea typeface="Merriweather"/>
                <a:cs typeface="Merriweather"/>
                <a:sym typeface="Merriweather"/>
              </a:rPr>
              <a:t>votre</a:t>
            </a:r>
            <a:r>
              <a:rPr lang="en-US" sz="1812" dirty="0">
                <a:solidFill>
                  <a:srgbClr val="E2E6E9"/>
                </a:solidFill>
                <a:latin typeface="Merriweather"/>
                <a:ea typeface="Merriweather"/>
                <a:cs typeface="Merriweather"/>
                <a:sym typeface="Merriweather"/>
              </a:rPr>
              <a:t> attention.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TotalTime>
  <Words>950</Words>
  <Application>Microsoft Office PowerPoint</Application>
  <PresentationFormat>Personnalisé</PresentationFormat>
  <Paragraphs>94</Paragraphs>
  <Slides>7</Slides>
  <Notes>7</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7</vt:i4>
      </vt:variant>
    </vt:vector>
  </HeadingPairs>
  <TitlesOfParts>
    <vt:vector size="12" baseType="lpstr">
      <vt:lpstr>Merriweather</vt:lpstr>
      <vt:lpstr>Arial</vt:lpstr>
      <vt:lpstr>Calibri</vt:lpstr>
      <vt:lpstr>Merriweather Bold</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Soutenance-Projet-PFF-2025-Configuration-des-Fonctionnalites-Avancees-de-Securite-Reseau.pptx</dc:title>
  <cp:lastModifiedBy>BARAE ABDOUSSI</cp:lastModifiedBy>
  <cp:revision>2</cp:revision>
  <dcterms:created xsi:type="dcterms:W3CDTF">2006-08-16T00:00:00Z</dcterms:created>
  <dcterms:modified xsi:type="dcterms:W3CDTF">2025-06-12T19:42:23Z</dcterms:modified>
  <dc:identifier>DAGqFINIQWA</dc:identifier>
</cp:coreProperties>
</file>

<file path=docProps/thumbnail.jpeg>
</file>